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258" r:id="rId4"/>
    <p:sldId id="273" r:id="rId5"/>
    <p:sldId id="274" r:id="rId6"/>
    <p:sldId id="275" r:id="rId7"/>
    <p:sldId id="259" r:id="rId8"/>
    <p:sldId id="286" r:id="rId9"/>
    <p:sldId id="287" r:id="rId10"/>
    <p:sldId id="263" r:id="rId11"/>
    <p:sldId id="264" r:id="rId12"/>
    <p:sldId id="265" r:id="rId13"/>
    <p:sldId id="266" r:id="rId14"/>
    <p:sldId id="267" r:id="rId15"/>
    <p:sldId id="268" r:id="rId16"/>
    <p:sldId id="269" r:id="rId17"/>
    <p:sldId id="270" r:id="rId18"/>
    <p:sldId id="288" r:id="rId19"/>
    <p:sldId id="260" r:id="rId20"/>
    <p:sldId id="276" r:id="rId21"/>
    <p:sldId id="277" r:id="rId22"/>
    <p:sldId id="278" r:id="rId23"/>
    <p:sldId id="279" r:id="rId24"/>
    <p:sldId id="280" r:id="rId25"/>
    <p:sldId id="281" r:id="rId26"/>
    <p:sldId id="261" r:id="rId27"/>
    <p:sldId id="283" r:id="rId28"/>
    <p:sldId id="284" r:id="rId29"/>
    <p:sldId id="262" r:id="rId30"/>
    <p:sldId id="271"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DD8047"/>
    <a:srgbClr val="002060"/>
    <a:srgbClr val="FF6D6D"/>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3" autoAdjust="0"/>
    <p:restoredTop sz="85486" autoAdjust="0"/>
  </p:normalViewPr>
  <p:slideViewPr>
    <p:cSldViewPr snapToGrid="0">
      <p:cViewPr varScale="1">
        <p:scale>
          <a:sx n="90" d="100"/>
          <a:sy n="90" d="100"/>
        </p:scale>
        <p:origin x="556" y="64"/>
      </p:cViewPr>
      <p:guideLst/>
    </p:cSldViewPr>
  </p:slideViewPr>
  <p:notesTextViewPr>
    <p:cViewPr>
      <p:scale>
        <a:sx n="150" d="100"/>
        <a:sy n="150" d="100"/>
      </p:scale>
      <p:origin x="0" y="0"/>
    </p:cViewPr>
  </p:notesTextViewPr>
  <p:notesViewPr>
    <p:cSldViewPr snapToGrid="0">
      <p:cViewPr varScale="1">
        <p:scale>
          <a:sx n="108" d="100"/>
          <a:sy n="108" d="100"/>
        </p:scale>
        <p:origin x="3552" y="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168F5D-938C-4D9F-B33E-80942A450A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01C8282-5636-424B-956D-C803BE4102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7C551-FEC2-4D6D-A7EE-57573E81C7CE}" type="datetimeFigureOut">
              <a:rPr lang="en-US" smtClean="0"/>
              <a:t>7/13/2018</a:t>
            </a:fld>
            <a:endParaRPr lang="en-US"/>
          </a:p>
        </p:txBody>
      </p:sp>
      <p:sp>
        <p:nvSpPr>
          <p:cNvPr id="4" name="Footer Placeholder 3">
            <a:extLst>
              <a:ext uri="{FF2B5EF4-FFF2-40B4-BE49-F238E27FC236}">
                <a16:creationId xmlns:a16="http://schemas.microsoft.com/office/drawing/2014/main" id="{F6F0C031-8901-4730-B997-1E2836567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25E99D-F470-4F6B-A48F-1022D305B0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D96EB6-2EBF-4A08-BCBB-15ECC343F2E4}" type="slidenum">
              <a:rPr lang="en-US" smtClean="0"/>
              <a:t>‹#›</a:t>
            </a:fld>
            <a:endParaRPr lang="en-US"/>
          </a:p>
        </p:txBody>
      </p:sp>
    </p:spTree>
    <p:extLst>
      <p:ext uri="{BB962C8B-B14F-4D97-AF65-F5344CB8AC3E}">
        <p14:creationId xmlns:p14="http://schemas.microsoft.com/office/powerpoint/2010/main" val="4091453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72FB07-24CA-493C-9E9C-656C34A04C7A}" type="datetimeFigureOut">
              <a:rPr lang="en-US" smtClean="0"/>
              <a:t>7/13/2018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A52CB-2462-4647-9022-8378B41D6BBF}" type="slidenum">
              <a:rPr lang="en-US" smtClean="0"/>
              <a:t>‹#›</a:t>
            </a:fld>
            <a:endParaRPr lang="en-US"/>
          </a:p>
        </p:txBody>
      </p:sp>
    </p:spTree>
    <p:extLst>
      <p:ext uri="{BB962C8B-B14F-4D97-AF65-F5344CB8AC3E}">
        <p14:creationId xmlns:p14="http://schemas.microsoft.com/office/powerpoint/2010/main" val="936485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1</a:t>
            </a:fld>
            <a:endParaRPr lang="en-US"/>
          </a:p>
        </p:txBody>
      </p:sp>
    </p:spTree>
    <p:extLst>
      <p:ext uri="{BB962C8B-B14F-4D97-AF65-F5344CB8AC3E}">
        <p14:creationId xmlns:p14="http://schemas.microsoft.com/office/powerpoint/2010/main" val="324561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practices and tools we used to communicate and execute on the Strategic Plan</a:t>
            </a:r>
          </a:p>
          <a:p>
            <a:pPr lvl="0"/>
            <a:r>
              <a:rPr lang="en-US" dirty="0"/>
              <a:t>After the off-site…</a:t>
            </a:r>
          </a:p>
          <a:p>
            <a:pPr lvl="0"/>
            <a:r>
              <a:rPr lang="en-US" dirty="0"/>
              <a:t>I created a customer “Goal” issue type in Jira and loaded our Corporate Goals</a:t>
            </a:r>
          </a:p>
          <a:p>
            <a:pPr lvl="0"/>
            <a:r>
              <a:rPr lang="en-US" dirty="0"/>
              <a:t>I loaded all of the Initiatives into Jira to form our Strategic Backlog and ordered them according to our Affinity mapping exercise</a:t>
            </a:r>
          </a:p>
          <a:p>
            <a:pPr lvl="0"/>
            <a:r>
              <a:rPr lang="en-US" dirty="0"/>
              <a:t>I created a Strategic Roadmap Board to ensure visibility to all and set up the statuses to allow the Strategic Backlog to show across that Roadmap board spanning three years</a:t>
            </a:r>
          </a:p>
          <a:p>
            <a:pPr lvl="0"/>
            <a:r>
              <a:rPr lang="en-US" dirty="0"/>
              <a:t>I ensured the Roadmap and Strategic Backlog were openly visible in Jira</a:t>
            </a:r>
          </a:p>
          <a:p>
            <a:pPr lvl="0"/>
            <a:r>
              <a:rPr lang="en-US" dirty="0"/>
              <a:t>I finished the Jira work up by creating a Scrum board in Jira so we could watch our Strategic Sprint activities move across the boards, and view our Burndowns during the Sprints we would soon kick-off</a:t>
            </a:r>
          </a:p>
          <a:p>
            <a:pPr lvl="0"/>
            <a:r>
              <a:rPr lang="en-US" dirty="0"/>
              <a:t>How we communicated to the company…</a:t>
            </a:r>
          </a:p>
          <a:p>
            <a:pPr lvl="0"/>
            <a:r>
              <a:rPr lang="en-US" dirty="0"/>
              <a:t>Groomed the Backlog to create the Activities (User Stories) for the Initiates (Epics) that we would pull into the first quarter</a:t>
            </a:r>
          </a:p>
          <a:p>
            <a:pPr lvl="0"/>
            <a:r>
              <a:rPr lang="en-US" dirty="0"/>
              <a:t>Loaded Jira with the User Stories for the Quarter</a:t>
            </a:r>
          </a:p>
          <a:p>
            <a:pPr lvl="0"/>
            <a:r>
              <a:rPr lang="en-US" dirty="0"/>
              <a:t>Held our first Planning meeting to “commit” to a set of Stories</a:t>
            </a:r>
          </a:p>
          <a:p>
            <a:pPr lvl="1"/>
            <a:r>
              <a:rPr lang="en-US" dirty="0"/>
              <a:t>[graphic of Goal-to-activity alignment]</a:t>
            </a:r>
          </a:p>
          <a:p>
            <a:pPr lvl="1"/>
            <a:r>
              <a:rPr lang="en-US" dirty="0"/>
              <a:t>Showed how all the activities aligned to the top goals</a:t>
            </a:r>
          </a:p>
          <a:p>
            <a:pPr lvl="1"/>
            <a:r>
              <a:rPr lang="en-US" dirty="0"/>
              <a:t>Showed the prioritized Initiatives and noted that some of the Initiatives required shared effort between the offices</a:t>
            </a:r>
          </a:p>
          <a:p>
            <a:pPr lvl="1"/>
            <a:r>
              <a:rPr lang="en-US" dirty="0"/>
              <a:t>Execs each committed to a set of Stories that their offices would complete that Quarter</a:t>
            </a:r>
          </a:p>
          <a:p>
            <a:pPr lvl="0"/>
            <a:r>
              <a:rPr lang="en-US" dirty="0"/>
              <a:t>Standups/Touchpoints, Integrated working sessions where Activities aligned to shared Initiatives</a:t>
            </a:r>
          </a:p>
          <a:p>
            <a:pPr lvl="0"/>
            <a:r>
              <a:rPr lang="en-US" dirty="0"/>
              <a:t>Burndowns</a:t>
            </a:r>
          </a:p>
          <a:p>
            <a:pPr lvl="0"/>
            <a:r>
              <a:rPr lang="en-US" dirty="0"/>
              <a:t>Review</a:t>
            </a:r>
          </a:p>
          <a:p>
            <a:pPr lvl="0"/>
            <a:r>
              <a:rPr lang="en-US" dirty="0"/>
              <a:t>Retrospective</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14</a:t>
            </a:fld>
            <a:endParaRPr lang="en-US"/>
          </a:p>
        </p:txBody>
      </p:sp>
    </p:spTree>
    <p:extLst>
      <p:ext uri="{BB962C8B-B14F-4D97-AF65-F5344CB8AC3E}">
        <p14:creationId xmlns:p14="http://schemas.microsoft.com/office/powerpoint/2010/main" val="99587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benefits we saw from strategic planning and execution in an Agile way</a:t>
            </a:r>
          </a:p>
          <a:p>
            <a:pPr lvl="0"/>
            <a:r>
              <a:rPr lang="en-US" dirty="0"/>
              <a:t>Decision to run the company in an Agile way, through modern leadership practices, and to bring agility to the whole company</a:t>
            </a:r>
          </a:p>
          <a:p>
            <a:pPr lvl="0"/>
            <a:r>
              <a:rPr lang="en-US" dirty="0"/>
              <a:t>Cross-functional “meshes” to add more frequent touchpoints and mission-aligned collaboration</a:t>
            </a:r>
          </a:p>
          <a:p>
            <a:pPr lvl="1"/>
            <a:r>
              <a:rPr lang="en-US" dirty="0"/>
              <a:t>Series of Ops Meshes and other cross-functional Ops-focused touchpoints at differing intervals</a:t>
            </a:r>
          </a:p>
          <a:p>
            <a:pPr lvl="1"/>
            <a:r>
              <a:rPr lang="en-US" dirty="0"/>
              <a:t>BD Meshes</a:t>
            </a:r>
          </a:p>
          <a:p>
            <a:pPr lvl="0"/>
            <a:r>
              <a:rPr lang="en-US" dirty="0"/>
              <a:t>Agile Quality Management</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15</a:t>
            </a:fld>
            <a:endParaRPr lang="en-US"/>
          </a:p>
        </p:txBody>
      </p:sp>
    </p:spTree>
    <p:extLst>
      <p:ext uri="{BB962C8B-B14F-4D97-AF65-F5344CB8AC3E}">
        <p14:creationId xmlns:p14="http://schemas.microsoft.com/office/powerpoint/2010/main" val="721915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this extends to greater Business Agility throughout the company</a:t>
            </a:r>
          </a:p>
          <a:p>
            <a:pPr lvl="1"/>
            <a:r>
              <a:rPr lang="en-US" dirty="0"/>
              <a:t>The company’s focus extends from the Strategic goals and the Activities committed to during the Quarter by each officer</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16</a:t>
            </a:fld>
            <a:endParaRPr lang="en-US"/>
          </a:p>
        </p:txBody>
      </p:sp>
    </p:spTree>
    <p:extLst>
      <p:ext uri="{BB962C8B-B14F-4D97-AF65-F5344CB8AC3E}">
        <p14:creationId xmlns:p14="http://schemas.microsoft.com/office/powerpoint/2010/main" val="568068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company-wide focus on Customer Intimacy and psychological safety to deliver customer success and have extraordinarily happy customers</a:t>
            </a:r>
          </a:p>
          <a:p>
            <a:pPr lvl="0"/>
            <a:r>
              <a:rPr lang="en-US" dirty="0"/>
              <a:t>The following year, held the next offsite as a follow-up with the top 30 leaders of the company to extend additional maturity given the year’s focus on agility</a:t>
            </a:r>
          </a:p>
          <a:p>
            <a:pPr lvl="1"/>
            <a:r>
              <a:rPr lang="en-US" dirty="0"/>
              <a:t>Customer Intimacy</a:t>
            </a:r>
          </a:p>
          <a:p>
            <a:pPr lvl="1"/>
            <a:r>
              <a:rPr lang="en-US" dirty="0"/>
              <a:t>Psychological Safety</a:t>
            </a:r>
          </a:p>
          <a:p>
            <a:pPr lvl="0"/>
            <a:r>
              <a:rPr lang="en-US" dirty="0"/>
              <a:t>Customer Intimacy and the CI Ecosystem</a:t>
            </a:r>
          </a:p>
          <a:p>
            <a:pPr lvl="1"/>
            <a:r>
              <a:rPr lang="en-US" dirty="0"/>
              <a:t>Ready to graduate beyond “what will drive success for Sevatec” to “what will deliver success to our customers”</a:t>
            </a:r>
          </a:p>
          <a:p>
            <a:pPr lvl="1"/>
            <a:r>
              <a:rPr lang="en-US" dirty="0"/>
              <a:t>Understanding that empathy, curiosity, and awareness to the customer’s organization and priorities allow us to partner with them to deliver what actually creates success for them</a:t>
            </a:r>
          </a:p>
          <a:p>
            <a:pPr lvl="1"/>
            <a:r>
              <a:rPr lang="en-US" dirty="0"/>
              <a:t>Change our behaviors and mindset in this way to focus on creating extraordinarily happy customers</a:t>
            </a:r>
          </a:p>
          <a:p>
            <a:pPr lvl="0"/>
            <a:r>
              <a:rPr lang="en-US" dirty="0"/>
              <a:t>Psychological Safety</a:t>
            </a:r>
          </a:p>
          <a:p>
            <a:pPr lvl="1"/>
            <a:r>
              <a:rPr lang="en-US" dirty="0"/>
              <a:t>Creating an environment of openness and safety such that everyone is comfortable speaking their full truth</a:t>
            </a:r>
          </a:p>
          <a:p>
            <a:pPr lvl="1"/>
            <a:r>
              <a:rPr lang="en-US" dirty="0"/>
              <a:t>More accurate status and ground truth</a:t>
            </a:r>
          </a:p>
          <a:p>
            <a:pPr lvl="1"/>
            <a:r>
              <a:rPr lang="en-US" dirty="0"/>
              <a:t>More ability to deal with the reality of the situation and make decisions that actually help move the needle</a:t>
            </a:r>
          </a:p>
          <a:p>
            <a:pPr lvl="1"/>
            <a:r>
              <a:rPr lang="en-US" dirty="0"/>
              <a:t>A safe environment allows greater employ and customer happiness</a:t>
            </a:r>
          </a:p>
          <a:p>
            <a:r>
              <a:rPr lang="en-US" dirty="0"/>
              <a:t>Additionally, helps with employee retention and corporate recruiting once the culture has truly transformed to provide safety, openness, and wholeness.</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17</a:t>
            </a:fld>
            <a:endParaRPr lang="en-US"/>
          </a:p>
        </p:txBody>
      </p:sp>
    </p:spTree>
    <p:extLst>
      <p:ext uri="{BB962C8B-B14F-4D97-AF65-F5344CB8AC3E}">
        <p14:creationId xmlns:p14="http://schemas.microsoft.com/office/powerpoint/2010/main" val="1211940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(10 mins) Value-driven focus on the most important goals, objectives, and initiatives</a:t>
            </a:r>
          </a:p>
          <a:p>
            <a:pPr lvl="1"/>
            <a:r>
              <a:rPr lang="en-US" dirty="0"/>
              <a:t>Impact maps</a:t>
            </a:r>
          </a:p>
          <a:p>
            <a:pPr lvl="1"/>
            <a:r>
              <a:rPr lang="en-US" dirty="0"/>
              <a:t>Value stream maps</a:t>
            </a:r>
          </a:p>
          <a:p>
            <a:pPr lvl="1"/>
            <a:r>
              <a:rPr lang="en-US" dirty="0"/>
              <a:t>Roadmaps</a:t>
            </a:r>
          </a:p>
          <a:p>
            <a:pPr lvl="1"/>
            <a:r>
              <a:rPr lang="en-US" dirty="0"/>
              <a:t>Backlogs</a:t>
            </a:r>
          </a:p>
          <a:p>
            <a:pPr lvl="1"/>
            <a:r>
              <a:rPr lang="en-US" dirty="0"/>
              <a:t>Epics/User Stories</a:t>
            </a:r>
          </a:p>
          <a:p>
            <a:pPr lvl="1"/>
            <a:r>
              <a:rPr lang="en-US" dirty="0"/>
              <a:t>OKRs (Objectives and Key Results) and CFRs (Conversations, Feedback and Recognition)</a:t>
            </a:r>
          </a:p>
        </p:txBody>
      </p:sp>
      <p:sp>
        <p:nvSpPr>
          <p:cNvPr id="4" name="Slide Number Placeholder 3"/>
          <p:cNvSpPr>
            <a:spLocks noGrp="1"/>
          </p:cNvSpPr>
          <p:nvPr>
            <p:ph type="sldNum" sz="quarter" idx="10"/>
          </p:nvPr>
        </p:nvSpPr>
        <p:spPr/>
        <p:txBody>
          <a:bodyPr/>
          <a:lstStyle/>
          <a:p>
            <a:fld id="{6E0A52CB-2462-4647-9022-8378B41D6BBF}" type="slidenum">
              <a:rPr lang="en-US" smtClean="0"/>
              <a:t>19</a:t>
            </a:fld>
            <a:endParaRPr lang="en-US"/>
          </a:p>
        </p:txBody>
      </p:sp>
    </p:spTree>
    <p:extLst>
      <p:ext uri="{BB962C8B-B14F-4D97-AF65-F5344CB8AC3E}">
        <p14:creationId xmlns:p14="http://schemas.microsoft.com/office/powerpoint/2010/main" val="20489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Frequent touchpoints and collaboration</a:t>
            </a:r>
          </a:p>
          <a:p>
            <a:pPr lvl="1"/>
            <a:r>
              <a:rPr lang="en-US" dirty="0"/>
              <a:t>Roadmap and Backlog Grooming</a:t>
            </a:r>
          </a:p>
          <a:p>
            <a:pPr lvl="1"/>
            <a:r>
              <a:rPr lang="en-US" dirty="0"/>
              <a:t>Iteration Planning and Review</a:t>
            </a:r>
          </a:p>
          <a:p>
            <a:pPr lvl="1"/>
            <a:r>
              <a:rPr lang="en-US" dirty="0"/>
              <a:t>Daily Standups</a:t>
            </a:r>
          </a:p>
          <a:p>
            <a:pPr lvl="1"/>
            <a:r>
              <a:rPr lang="en-US" dirty="0"/>
              <a:t>Program Increment Planning and Reviews</a:t>
            </a:r>
          </a:p>
          <a:p>
            <a:pPr lvl="1"/>
            <a:r>
              <a:rPr lang="en-US" dirty="0"/>
              <a:t>Scrum of Scrums</a:t>
            </a:r>
          </a:p>
          <a:p>
            <a:pPr lvl="1"/>
            <a:r>
              <a:rPr lang="en-US" dirty="0"/>
              <a:t>Cross-functional “meshes”</a:t>
            </a:r>
          </a:p>
        </p:txBody>
      </p:sp>
      <p:sp>
        <p:nvSpPr>
          <p:cNvPr id="4" name="Slide Number Placeholder 3"/>
          <p:cNvSpPr>
            <a:spLocks noGrp="1"/>
          </p:cNvSpPr>
          <p:nvPr>
            <p:ph type="sldNum" sz="quarter" idx="10"/>
          </p:nvPr>
        </p:nvSpPr>
        <p:spPr/>
        <p:txBody>
          <a:bodyPr/>
          <a:lstStyle/>
          <a:p>
            <a:fld id="{6E0A52CB-2462-4647-9022-8378B41D6BBF}" type="slidenum">
              <a:rPr lang="en-US" smtClean="0"/>
              <a:t>20</a:t>
            </a:fld>
            <a:endParaRPr lang="en-US"/>
          </a:p>
        </p:txBody>
      </p:sp>
    </p:spTree>
    <p:extLst>
      <p:ext uri="{BB962C8B-B14F-4D97-AF65-F5344CB8AC3E}">
        <p14:creationId xmlns:p14="http://schemas.microsoft.com/office/powerpoint/2010/main" val="2878930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Visibility, transparency, and awareness</a:t>
            </a:r>
          </a:p>
          <a:p>
            <a:pPr lvl="1"/>
            <a:r>
              <a:rPr lang="en-US" dirty="0"/>
              <a:t>Kanban Boards – Physical and Electronic</a:t>
            </a:r>
          </a:p>
          <a:p>
            <a:pPr lvl="1"/>
            <a:r>
              <a:rPr lang="en-US" dirty="0"/>
              <a:t>ALM tools like Jira or TFS</a:t>
            </a:r>
          </a:p>
          <a:p>
            <a:pPr lvl="1"/>
            <a:r>
              <a:rPr lang="en-US" dirty="0"/>
              <a:t>Chat tools like Slack, MS Teams</a:t>
            </a:r>
          </a:p>
        </p:txBody>
      </p:sp>
      <p:sp>
        <p:nvSpPr>
          <p:cNvPr id="4" name="Slide Number Placeholder 3"/>
          <p:cNvSpPr>
            <a:spLocks noGrp="1"/>
          </p:cNvSpPr>
          <p:nvPr>
            <p:ph type="sldNum" sz="quarter" idx="10"/>
          </p:nvPr>
        </p:nvSpPr>
        <p:spPr/>
        <p:txBody>
          <a:bodyPr/>
          <a:lstStyle/>
          <a:p>
            <a:fld id="{6E0A52CB-2462-4647-9022-8378B41D6BBF}" type="slidenum">
              <a:rPr lang="en-US" smtClean="0"/>
              <a:t>21</a:t>
            </a:fld>
            <a:endParaRPr lang="en-US"/>
          </a:p>
        </p:txBody>
      </p:sp>
    </p:spTree>
    <p:extLst>
      <p:ext uri="{BB962C8B-B14F-4D97-AF65-F5344CB8AC3E}">
        <p14:creationId xmlns:p14="http://schemas.microsoft.com/office/powerpoint/2010/main" val="1146989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Cross-functional teams/mission aligned</a:t>
            </a:r>
          </a:p>
          <a:p>
            <a:pPr lvl="1"/>
            <a:r>
              <a:rPr lang="en-US" dirty="0"/>
              <a:t>“Agile team” - Vertical slice of all functional areas required to deliver customer success</a:t>
            </a:r>
          </a:p>
          <a:p>
            <a:pPr lvl="1"/>
            <a:r>
              <a:rPr lang="en-US" dirty="0"/>
              <a:t>Team Chartering</a:t>
            </a:r>
          </a:p>
          <a:p>
            <a:pPr lvl="1"/>
            <a:r>
              <a:rPr lang="en-US" dirty="0"/>
              <a:t>Working agreements</a:t>
            </a:r>
          </a:p>
          <a:p>
            <a:pPr lvl="1"/>
            <a:r>
              <a:rPr lang="en-US" dirty="0"/>
              <a:t>Definition of Done</a:t>
            </a:r>
          </a:p>
        </p:txBody>
      </p:sp>
      <p:sp>
        <p:nvSpPr>
          <p:cNvPr id="4" name="Slide Number Placeholder 3"/>
          <p:cNvSpPr>
            <a:spLocks noGrp="1"/>
          </p:cNvSpPr>
          <p:nvPr>
            <p:ph type="sldNum" sz="quarter" idx="10"/>
          </p:nvPr>
        </p:nvSpPr>
        <p:spPr/>
        <p:txBody>
          <a:bodyPr/>
          <a:lstStyle/>
          <a:p>
            <a:fld id="{6E0A52CB-2462-4647-9022-8378B41D6BBF}" type="slidenum">
              <a:rPr lang="en-US" smtClean="0"/>
              <a:t>22</a:t>
            </a:fld>
            <a:endParaRPr lang="en-US"/>
          </a:p>
        </p:txBody>
      </p:sp>
    </p:spTree>
    <p:extLst>
      <p:ext uri="{BB962C8B-B14F-4D97-AF65-F5344CB8AC3E}">
        <p14:creationId xmlns:p14="http://schemas.microsoft.com/office/powerpoint/2010/main" val="317223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Agile roles to enable the right behaviors</a:t>
            </a:r>
          </a:p>
          <a:p>
            <a:pPr lvl="1"/>
            <a:r>
              <a:rPr lang="en-US" dirty="0"/>
              <a:t>Product Owner Team / Value Team</a:t>
            </a:r>
          </a:p>
          <a:p>
            <a:pPr lvl="1"/>
            <a:r>
              <a:rPr lang="en-US" dirty="0"/>
              <a:t>Product Owners</a:t>
            </a:r>
          </a:p>
          <a:p>
            <a:pPr lvl="1"/>
            <a:r>
              <a:rPr lang="en-US" dirty="0" err="1"/>
              <a:t>ScrumMasters</a:t>
            </a:r>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23</a:t>
            </a:fld>
            <a:endParaRPr lang="en-US"/>
          </a:p>
        </p:txBody>
      </p:sp>
    </p:spTree>
    <p:extLst>
      <p:ext uri="{BB962C8B-B14F-4D97-AF65-F5344CB8AC3E}">
        <p14:creationId xmlns:p14="http://schemas.microsoft.com/office/powerpoint/2010/main" val="303599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Fast Feedback and Continuous Improvement</a:t>
            </a:r>
          </a:p>
          <a:p>
            <a:pPr lvl="1"/>
            <a:r>
              <a:rPr lang="en-US" dirty="0"/>
              <a:t>Retrospectives</a:t>
            </a:r>
          </a:p>
          <a:p>
            <a:pPr lvl="2"/>
            <a:r>
              <a:rPr lang="en-US" dirty="0"/>
              <a:t>Cross-functional with customers</a:t>
            </a:r>
          </a:p>
          <a:p>
            <a:pPr lvl="2"/>
            <a:r>
              <a:rPr lang="en-US" dirty="0"/>
              <a:t>Internal after iterations</a:t>
            </a:r>
          </a:p>
          <a:p>
            <a:pPr lvl="2"/>
            <a:r>
              <a:rPr lang="en-US" dirty="0"/>
              <a:t>After business milestones</a:t>
            </a:r>
          </a:p>
          <a:p>
            <a:pPr lvl="2"/>
            <a:r>
              <a:rPr lang="en-US" dirty="0"/>
              <a:t>After issues arise</a:t>
            </a:r>
          </a:p>
        </p:txBody>
      </p:sp>
      <p:sp>
        <p:nvSpPr>
          <p:cNvPr id="4" name="Slide Number Placeholder 3"/>
          <p:cNvSpPr>
            <a:spLocks noGrp="1"/>
          </p:cNvSpPr>
          <p:nvPr>
            <p:ph type="sldNum" sz="quarter" idx="10"/>
          </p:nvPr>
        </p:nvSpPr>
        <p:spPr/>
        <p:txBody>
          <a:bodyPr/>
          <a:lstStyle/>
          <a:p>
            <a:fld id="{6E0A52CB-2462-4647-9022-8378B41D6BBF}" type="slidenum">
              <a:rPr lang="en-US" smtClean="0"/>
              <a:t>24</a:t>
            </a:fld>
            <a:endParaRPr lang="en-US"/>
          </a:p>
        </p:txBody>
      </p:sp>
    </p:spTree>
    <p:extLst>
      <p:ext uri="{BB962C8B-B14F-4D97-AF65-F5344CB8AC3E}">
        <p14:creationId xmlns:p14="http://schemas.microsoft.com/office/powerpoint/2010/main" val="30941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for the session:</a:t>
            </a:r>
          </a:p>
          <a:p>
            <a:r>
              <a:rPr lang="en-US" dirty="0"/>
              <a:t>The impact you can have on customer success and happiness when your company aligns to your client’s mission and their priorities</a:t>
            </a:r>
          </a:p>
          <a:p>
            <a:r>
              <a:rPr lang="en-US" dirty="0"/>
              <a:t>How Agile mindset and practices benefit Executive leadership and the corporate back-office as much as they do software delivery</a:t>
            </a:r>
          </a:p>
          <a:p>
            <a:r>
              <a:rPr lang="en-US" dirty="0"/>
              <a:t>Specific practices, tools, and integrations that can be used to enable Business Agility</a:t>
            </a:r>
          </a:p>
          <a:p>
            <a:r>
              <a:rPr lang="en-US" dirty="0"/>
              <a:t>How your company can begin to benefit too by applying what you learn from this presentation.</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2</a:t>
            </a:fld>
            <a:endParaRPr lang="en-US"/>
          </a:p>
        </p:txBody>
      </p:sp>
    </p:spTree>
    <p:extLst>
      <p:ext uri="{BB962C8B-B14F-4D97-AF65-F5344CB8AC3E}">
        <p14:creationId xmlns:p14="http://schemas.microsoft.com/office/powerpoint/2010/main" val="3764268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Mindset</a:t>
            </a:r>
          </a:p>
          <a:p>
            <a:pPr lvl="1"/>
            <a:r>
              <a:rPr lang="en-US" dirty="0"/>
              <a:t>Culture of transparency and awareness</a:t>
            </a:r>
          </a:p>
          <a:p>
            <a:pPr lvl="1"/>
            <a:r>
              <a:rPr lang="en-US" dirty="0"/>
              <a:t>Openness and Psychological safety</a:t>
            </a:r>
          </a:p>
          <a:p>
            <a:pPr lvl="2"/>
            <a:r>
              <a:rPr lang="en-US" dirty="0"/>
              <a:t>A safe and caring workplace</a:t>
            </a:r>
          </a:p>
          <a:p>
            <a:pPr lvl="1"/>
            <a:r>
              <a:rPr lang="en-US" dirty="0"/>
              <a:t>Empowerment and self-management</a:t>
            </a:r>
          </a:p>
          <a:p>
            <a:pPr lvl="1"/>
            <a:r>
              <a:rPr lang="en-US" dirty="0"/>
              <a:t>Happy customer and happy employees</a:t>
            </a:r>
          </a:p>
          <a:p>
            <a:pPr lvl="1"/>
            <a:r>
              <a:rPr lang="en-US" dirty="0"/>
              <a:t>Wholeness</a:t>
            </a:r>
          </a:p>
        </p:txBody>
      </p:sp>
      <p:sp>
        <p:nvSpPr>
          <p:cNvPr id="4" name="Slide Number Placeholder 3"/>
          <p:cNvSpPr>
            <a:spLocks noGrp="1"/>
          </p:cNvSpPr>
          <p:nvPr>
            <p:ph type="sldNum" sz="quarter" idx="10"/>
          </p:nvPr>
        </p:nvSpPr>
        <p:spPr/>
        <p:txBody>
          <a:bodyPr/>
          <a:lstStyle/>
          <a:p>
            <a:fld id="{6E0A52CB-2462-4647-9022-8378B41D6BBF}" type="slidenum">
              <a:rPr lang="en-US" smtClean="0"/>
              <a:t>25</a:t>
            </a:fld>
            <a:endParaRPr lang="en-US"/>
          </a:p>
        </p:txBody>
      </p:sp>
    </p:spTree>
    <p:extLst>
      <p:ext uri="{BB962C8B-B14F-4D97-AF65-F5344CB8AC3E}">
        <p14:creationId xmlns:p14="http://schemas.microsoft.com/office/powerpoint/2010/main" val="2830260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mindset – all functional areas working from the beginning of an effort</a:t>
            </a:r>
          </a:p>
          <a:p>
            <a:pPr lvl="1"/>
            <a:r>
              <a:rPr lang="en-US" dirty="0"/>
              <a:t>For example, proposals and capture… wouldn’t it be great to have your recruiters working up front with your BD and Finance folks so that we go after deals we can staff, and price realistically to who we can recruit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not “throwing it over the wall” (</a:t>
            </a:r>
            <a:r>
              <a:rPr lang="en-US" dirty="0" err="1"/>
              <a:t>corp</a:t>
            </a:r>
            <a:r>
              <a:rPr lang="en-US" dirty="0"/>
              <a:t> back office doesn’t wash its hands of a program once it’s in delivery phase; the delivery team is responsible for coping with the early choices made which could include a bad staffing mix, terrible pricing, or weird promises to customer).</a:t>
            </a:r>
          </a:p>
          <a:p>
            <a:pPr lvl="1"/>
            <a:endParaRPr lang="en-US" dirty="0"/>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26</a:t>
            </a:fld>
            <a:endParaRPr lang="en-US"/>
          </a:p>
        </p:txBody>
      </p:sp>
    </p:spTree>
    <p:extLst>
      <p:ext uri="{BB962C8B-B14F-4D97-AF65-F5344CB8AC3E}">
        <p14:creationId xmlns:p14="http://schemas.microsoft.com/office/powerpoint/2010/main" val="1086173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DevOps technology practices</a:t>
            </a:r>
          </a:p>
          <a:p>
            <a:pPr lvl="1"/>
            <a:r>
              <a:rPr lang="en-US" dirty="0"/>
              <a:t>Integrate back-office tools to gain efficiencies, and for a more comprehensive look at data, and predictive analytics – risks, quality, compliance</a:t>
            </a:r>
          </a:p>
          <a:p>
            <a:pPr lvl="1"/>
            <a:r>
              <a:rPr lang="en-US" dirty="0"/>
              <a:t>Leaning out processes through automation, shifting left, and integration</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27</a:t>
            </a:fld>
            <a:endParaRPr lang="en-US"/>
          </a:p>
        </p:txBody>
      </p:sp>
    </p:spTree>
    <p:extLst>
      <p:ext uri="{BB962C8B-B14F-4D97-AF65-F5344CB8AC3E}">
        <p14:creationId xmlns:p14="http://schemas.microsoft.com/office/powerpoint/2010/main" val="1023980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ChatOps</a:t>
            </a:r>
            <a:r>
              <a:rPr lang="en-US" dirty="0"/>
              <a:t> is a great enabler</a:t>
            </a:r>
          </a:p>
          <a:p>
            <a:pPr lvl="1"/>
            <a:r>
              <a:rPr lang="en-US" dirty="0"/>
              <a:t>Tools like Slack and MS Teams bring everything together in a very consumable, centralized way</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28</a:t>
            </a:fld>
            <a:endParaRPr lang="en-US"/>
          </a:p>
        </p:txBody>
      </p:sp>
    </p:spTree>
    <p:extLst>
      <p:ext uri="{BB962C8B-B14F-4D97-AF65-F5344CB8AC3E}">
        <p14:creationId xmlns:p14="http://schemas.microsoft.com/office/powerpoint/2010/main" val="1924371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Benefits of applying Agile and DevOps mindset and practices to the business</a:t>
            </a:r>
          </a:p>
          <a:p>
            <a:pPr lvl="1"/>
            <a:r>
              <a:rPr lang="en-US" dirty="0"/>
              <a:t>Revenue and growth accelerate as we focus the company’s assets on delivering in the most valuable way</a:t>
            </a:r>
          </a:p>
          <a:p>
            <a:pPr lvl="1"/>
            <a:r>
              <a:rPr lang="en-US" dirty="0"/>
              <a:t>Corporate processes lean out as we remove wasteful bottlenecks, saving money, time, and providing competitive advantage</a:t>
            </a:r>
          </a:p>
          <a:p>
            <a:pPr lvl="1"/>
            <a:r>
              <a:rPr lang="en-US" dirty="0"/>
              <a:t>Employees are more capable as corporate practices are more meaningful and less taxing</a:t>
            </a:r>
          </a:p>
          <a:p>
            <a:pPr lvl="1"/>
            <a:r>
              <a:rPr lang="en-US" dirty="0"/>
              <a:t>Back-office tools and data are integrated into a unified experience allowing real-time awareness and predictive analytics, increasing effective decision-making and enabling empowerment at lower levels</a:t>
            </a:r>
          </a:p>
          <a:p>
            <a:r>
              <a:rPr lang="en-US" dirty="0"/>
              <a:t>Employees are happier. Customers are happier. The corporate bottom-line reflects this happiness.</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29</a:t>
            </a:fld>
            <a:endParaRPr lang="en-US"/>
          </a:p>
        </p:txBody>
      </p:sp>
    </p:spTree>
    <p:extLst>
      <p:ext uri="{BB962C8B-B14F-4D97-AF65-F5344CB8AC3E}">
        <p14:creationId xmlns:p14="http://schemas.microsoft.com/office/powerpoint/2010/main" val="3657546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wrap up to tie back to the beginning slide of values and principles, etc.</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30</a:t>
            </a:fld>
            <a:endParaRPr lang="en-US"/>
          </a:p>
        </p:txBody>
      </p:sp>
    </p:spTree>
    <p:extLst>
      <p:ext uri="{BB962C8B-B14F-4D97-AF65-F5344CB8AC3E}">
        <p14:creationId xmlns:p14="http://schemas.microsoft.com/office/powerpoint/2010/main" val="424765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February 2001, 17 Software guys met at the Snowbird resort in Utah to discuss lightweight development methods, energized around a better way to create software</a:t>
            </a:r>
          </a:p>
          <a:p>
            <a:r>
              <a:rPr lang="en-US" sz="1200" kern="1200" dirty="0">
                <a:solidFill>
                  <a:schemeClr val="tx1"/>
                </a:solidFill>
                <a:effectLst/>
                <a:latin typeface="+mn-lt"/>
                <a:ea typeface="+mn-ea"/>
                <a:cs typeface="+mn-cs"/>
              </a:rPr>
              <a:t>They pulled from practices and ideas stemming back to TQM, Lean Manufacturing, and Toyota Production Systems as well as their own as a number of them had already created their own approaches, such as XP, Scrum, DSDM, and Crystal.</a:t>
            </a:r>
          </a:p>
          <a:p>
            <a:r>
              <a:rPr lang="en-US" sz="1200" kern="1200" dirty="0">
                <a:solidFill>
                  <a:schemeClr val="tx1"/>
                </a:solidFill>
                <a:effectLst/>
                <a:latin typeface="+mn-lt"/>
                <a:ea typeface="+mn-ea"/>
                <a:cs typeface="+mn-cs"/>
              </a:rPr>
              <a:t>Their brainstorming led to a revolutionary set of ideas that were later published under the title: “Manifesto for Agile Software Development” </a:t>
            </a:r>
          </a:p>
          <a:p>
            <a:pPr lvl="0"/>
            <a:endParaRPr lang="en-US" dirty="0"/>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3</a:t>
            </a:fld>
            <a:endParaRPr lang="en-US"/>
          </a:p>
        </p:txBody>
      </p:sp>
    </p:spTree>
    <p:extLst>
      <p:ext uri="{BB962C8B-B14F-4D97-AF65-F5344CB8AC3E}">
        <p14:creationId xmlns:p14="http://schemas.microsoft.com/office/powerpoint/2010/main" val="2817649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ASK: What does it mean to Be Agile, and have an Agile mindset</a:t>
            </a:r>
          </a:p>
          <a:p>
            <a:pPr lvl="0"/>
            <a:r>
              <a:rPr lang="en-US" dirty="0"/>
              <a:t>----Write down on flip chart</a:t>
            </a:r>
          </a:p>
          <a:p>
            <a:pPr lvl="0"/>
            <a:endParaRPr lang="en-US" dirty="0"/>
          </a:p>
          <a:p>
            <a:pPr lvl="0"/>
            <a:r>
              <a:rPr lang="en-US" dirty="0"/>
              <a:t>ASK: What are some examples of Agile practices and tools</a:t>
            </a:r>
          </a:p>
          <a:p>
            <a:pPr lvl="0"/>
            <a:r>
              <a:rPr lang="en-US" dirty="0"/>
              <a:t>----Write down on flip chart</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5</a:t>
            </a:fld>
            <a:endParaRPr lang="en-US"/>
          </a:p>
        </p:txBody>
      </p:sp>
    </p:spTree>
    <p:extLst>
      <p:ext uri="{BB962C8B-B14F-4D97-AF65-F5344CB8AC3E}">
        <p14:creationId xmlns:p14="http://schemas.microsoft.com/office/powerpoint/2010/main" val="3971045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audience who already applies Agile outside of software, to the business side of the house</a:t>
            </a:r>
          </a:p>
          <a:p>
            <a:pPr lvl="1"/>
            <a:r>
              <a:rPr lang="en-US" dirty="0"/>
              <a:t>? A little</a:t>
            </a:r>
          </a:p>
          <a:p>
            <a:pPr lvl="1"/>
            <a:r>
              <a:rPr lang="en-US" dirty="0"/>
              <a:t>? Moderately</a:t>
            </a:r>
          </a:p>
          <a:p>
            <a:pPr lvl="1"/>
            <a:r>
              <a:rPr lang="en-US" dirty="0"/>
              <a:t>? Whole hog total Business Agility</a:t>
            </a:r>
          </a:p>
          <a:p>
            <a:pPr lvl="0"/>
            <a:endParaRPr lang="en-US" dirty="0"/>
          </a:p>
          <a:p>
            <a:pPr lvl="0"/>
            <a:r>
              <a:rPr lang="en-US" dirty="0"/>
              <a:t>These same values and principles, mindset, practices, and tools can be applied to business as well, not just Software.  </a:t>
            </a:r>
          </a:p>
          <a:p>
            <a:pPr lvl="0"/>
            <a:r>
              <a:rPr lang="en-US" dirty="0"/>
              <a:t>Indeed, they can be applied to most every aspect of your life.</a:t>
            </a:r>
          </a:p>
          <a:p>
            <a:pPr lvl="0"/>
            <a:endParaRPr lang="en-US" dirty="0"/>
          </a:p>
          <a:p>
            <a:pPr lvl="0"/>
            <a:r>
              <a:rPr lang="en-US" dirty="0"/>
              <a:t>ASK: What examples can you share of how these values and principles may be applied in a business context</a:t>
            </a:r>
          </a:p>
        </p:txBody>
      </p:sp>
      <p:sp>
        <p:nvSpPr>
          <p:cNvPr id="4" name="Slide Number Placeholder 3"/>
          <p:cNvSpPr>
            <a:spLocks noGrp="1"/>
          </p:cNvSpPr>
          <p:nvPr>
            <p:ph type="sldNum" sz="quarter" idx="10"/>
          </p:nvPr>
        </p:nvSpPr>
        <p:spPr/>
        <p:txBody>
          <a:bodyPr/>
          <a:lstStyle/>
          <a:p>
            <a:fld id="{6E0A52CB-2462-4647-9022-8378B41D6BBF}" type="slidenum">
              <a:rPr lang="en-US" smtClean="0"/>
              <a:t>7</a:t>
            </a:fld>
            <a:endParaRPr lang="en-US"/>
          </a:p>
        </p:txBody>
      </p:sp>
    </p:spTree>
    <p:extLst>
      <p:ext uri="{BB962C8B-B14F-4D97-AF65-F5344CB8AC3E}">
        <p14:creationId xmlns:p14="http://schemas.microsoft.com/office/powerpoint/2010/main" val="3852033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story of our corporate Strategic Planning to show how Business Agility was incorporated into that process</a:t>
            </a:r>
          </a:p>
          <a:p>
            <a:pPr lvl="1"/>
            <a:r>
              <a:rPr lang="en-US" dirty="0"/>
              <a:t>I was focused mostly on coaching programs, setting up our Agile practice, and writing proposals when we hired a Strategic Planner - Bill - to work with us and help us draft a Strategic Plan as our company had graduated from small business and was now moving firmly into full-and-open competition as a medium-sized business</a:t>
            </a:r>
          </a:p>
          <a:p>
            <a:pPr lvl="1"/>
            <a:r>
              <a:rPr lang="en-US" dirty="0"/>
              <a:t>I had recently shared some ideas about bringing Agile to our Mission Support Office (MSO) and started a basic experiment of Agile practices across teams such as Contracts, HR, and Finance</a:t>
            </a:r>
          </a:p>
          <a:p>
            <a:pPr lvl="1"/>
            <a:r>
              <a:rPr lang="en-US" dirty="0"/>
              <a:t>I was interviewed by the Bill who liked what I had to say and began including me in more of his work</a:t>
            </a:r>
          </a:p>
          <a:p>
            <a:pPr lvl="1"/>
            <a:r>
              <a:rPr lang="en-US" dirty="0"/>
              <a:t>I shared my MSO-Agile work with him and told him about my ideas for including Agile into more of the business areas, and they aligned with his thoughts as well.  He took the idea of increasing our use of Agile practices on the business-side back to the executives and piqued their interests.</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10</a:t>
            </a:fld>
            <a:endParaRPr lang="en-US"/>
          </a:p>
        </p:txBody>
      </p:sp>
    </p:spTree>
    <p:extLst>
      <p:ext uri="{BB962C8B-B14F-4D97-AF65-F5344CB8AC3E}">
        <p14:creationId xmlns:p14="http://schemas.microsoft.com/office/powerpoint/2010/main" val="234598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 sat with the execs and shared my thoughts about Agile and Business Agility and along with Bill, got them excited to attend the inaugural </a:t>
            </a:r>
            <a:r>
              <a:rPr lang="en-US" u="sng" dirty="0"/>
              <a:t>Business Agility conference</a:t>
            </a:r>
            <a:r>
              <a:rPr lang="en-US" dirty="0"/>
              <a:t> in NYC that February.</a:t>
            </a:r>
          </a:p>
          <a:p>
            <a:pPr lvl="0"/>
            <a:r>
              <a:rPr lang="en-US" dirty="0"/>
              <a:t>CEO (Sonny), COO (Mike), CS (Bill), and myself attended</a:t>
            </a:r>
          </a:p>
          <a:p>
            <a:pPr lvl="0"/>
            <a:r>
              <a:rPr lang="en-US" dirty="0"/>
              <a:t>Great presentations by corporate execs practicing Agile and leading through </a:t>
            </a:r>
            <a:r>
              <a:rPr lang="en-US" dirty="0" err="1"/>
              <a:t>SDi</a:t>
            </a:r>
            <a:r>
              <a:rPr lang="en-US" dirty="0"/>
              <a:t> Teal practices were a big eye opener and very inspiring</a:t>
            </a:r>
          </a:p>
          <a:p>
            <a:pPr lvl="0"/>
            <a:r>
              <a:rPr lang="en-US" dirty="0"/>
              <a:t>Decided to move the company to Agile through Business Agility and total Agile delivery</a:t>
            </a:r>
          </a:p>
          <a:p>
            <a:pPr lvl="0"/>
            <a:r>
              <a:rPr lang="en-US" dirty="0"/>
              <a:t>Decided to make Agile a big part of our Strategic Plan</a:t>
            </a:r>
          </a:p>
          <a:p>
            <a:pPr lvl="1"/>
            <a:r>
              <a:rPr lang="en-US" dirty="0"/>
              <a:t>Plan it in an Agile way</a:t>
            </a:r>
          </a:p>
          <a:p>
            <a:pPr lvl="1"/>
            <a:r>
              <a:rPr lang="en-US" dirty="0"/>
              <a:t>Get us to the point of Being Agile</a:t>
            </a:r>
          </a:p>
          <a:p>
            <a:pPr lvl="1"/>
            <a:r>
              <a:rPr lang="en-US" dirty="0"/>
              <a:t>Aligning practices and behaviors to the Agile values and principles</a:t>
            </a:r>
          </a:p>
          <a:p>
            <a:pPr lvl="1"/>
            <a:r>
              <a:rPr lang="en-US" dirty="0"/>
              <a:t>Developing a culture that reaps the benefits of agility</a:t>
            </a:r>
          </a:p>
          <a:p>
            <a:pPr lvl="1"/>
            <a:r>
              <a:rPr lang="en-US" dirty="0"/>
              <a:t>Striving for the happiness promised through Agile outcomes</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11</a:t>
            </a:fld>
            <a:endParaRPr lang="en-US"/>
          </a:p>
        </p:txBody>
      </p:sp>
    </p:spTree>
    <p:extLst>
      <p:ext uri="{BB962C8B-B14F-4D97-AF65-F5344CB8AC3E}">
        <p14:creationId xmlns:p14="http://schemas.microsoft.com/office/powerpoint/2010/main" val="296681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practices and tools we used to plan and execute the Strategic Planning effort to create the Strategic Roadmap </a:t>
            </a:r>
          </a:p>
          <a:p>
            <a:pPr lvl="0"/>
            <a:r>
              <a:rPr lang="en-US" dirty="0"/>
              <a:t>Bill created a PowerPoint with thoughts for the Strategy including his ideas for goals, objectives, direction, initiatives, and a consideration for the number of years to target the major outcomes</a:t>
            </a:r>
          </a:p>
          <a:p>
            <a:pPr lvl="0"/>
            <a:r>
              <a:rPr lang="en-US" dirty="0"/>
              <a:t>I took Bill’s PowerPoint and created an Impact map from it as an initial seed</a:t>
            </a:r>
          </a:p>
          <a:p>
            <a:pPr lvl="1"/>
            <a:r>
              <a:rPr lang="en-US" dirty="0"/>
              <a:t>We would eventually use this to further prioritize goals, discover initiatives and activities needed, and people involved (groom roadmap)</a:t>
            </a:r>
          </a:p>
          <a:p>
            <a:pPr lvl="1"/>
            <a:r>
              <a:rPr lang="en-US" dirty="0"/>
              <a:t>Would eventually use this to shape discussions about prioritization of initiatives given the amount of impact we believed they would make against the main goals (groom backlog)</a:t>
            </a:r>
          </a:p>
          <a:p>
            <a:pPr lvl="0"/>
            <a:r>
              <a:rPr lang="en-US" dirty="0"/>
              <a:t>I then took the Impact map and created a Backlog of Epics (Initiatives) from the threads pulled across it </a:t>
            </a:r>
          </a:p>
          <a:p>
            <a:pPr lvl="0"/>
            <a:r>
              <a:rPr lang="en-US" dirty="0"/>
              <a:t>Our CEO – Sonny – and Bill planned an offsite for our corporate leadership to focus on communicating the Strategic plan and gaining their participating in building out our Impact map and Backlog.</a:t>
            </a:r>
          </a:p>
        </p:txBody>
      </p:sp>
      <p:sp>
        <p:nvSpPr>
          <p:cNvPr id="4" name="Slide Number Placeholder 3"/>
          <p:cNvSpPr>
            <a:spLocks noGrp="1"/>
          </p:cNvSpPr>
          <p:nvPr>
            <p:ph type="sldNum" sz="quarter" idx="10"/>
          </p:nvPr>
        </p:nvSpPr>
        <p:spPr/>
        <p:txBody>
          <a:bodyPr/>
          <a:lstStyle/>
          <a:p>
            <a:fld id="{6E0A52CB-2462-4647-9022-8378B41D6BBF}" type="slidenum">
              <a:rPr lang="en-US" smtClean="0"/>
              <a:t>12</a:t>
            </a:fld>
            <a:endParaRPr lang="en-US"/>
          </a:p>
        </p:txBody>
      </p:sp>
    </p:spTree>
    <p:extLst>
      <p:ext uri="{BB962C8B-B14F-4D97-AF65-F5344CB8AC3E}">
        <p14:creationId xmlns:p14="http://schemas.microsoft.com/office/powerpoint/2010/main" val="4093966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Strategic Planning Offsite</a:t>
            </a:r>
          </a:p>
          <a:p>
            <a:pPr lvl="0"/>
            <a:r>
              <a:rPr lang="en-US" dirty="0"/>
              <a:t>Sonny and Bill communicated the Strategic Planning effort and we ran a series of workshops to introduce topics and educate our leaders on them</a:t>
            </a:r>
          </a:p>
          <a:p>
            <a:pPr lvl="0"/>
            <a:r>
              <a:rPr lang="en-US" dirty="0"/>
              <a:t>I hosted a session to educate the leaders on Business Agility</a:t>
            </a:r>
          </a:p>
          <a:p>
            <a:pPr lvl="1"/>
            <a:r>
              <a:rPr lang="en-US" dirty="0"/>
              <a:t>What it was and how it applied to us a Sevatec</a:t>
            </a:r>
          </a:p>
          <a:p>
            <a:pPr lvl="1"/>
            <a:r>
              <a:rPr lang="en-US" dirty="0"/>
              <a:t>What an initial rollout of Business Agility could look like</a:t>
            </a:r>
          </a:p>
          <a:p>
            <a:pPr lvl="2"/>
            <a:r>
              <a:rPr lang="en-US" dirty="0"/>
              <a:t>Focus on rolling out practices and behaviors for</a:t>
            </a:r>
          </a:p>
          <a:p>
            <a:pPr lvl="3"/>
            <a:r>
              <a:rPr lang="en-US" dirty="0"/>
              <a:t>Value-driven</a:t>
            </a:r>
          </a:p>
          <a:p>
            <a:pPr lvl="3"/>
            <a:r>
              <a:rPr lang="en-US" dirty="0"/>
              <a:t>Data-driven</a:t>
            </a:r>
          </a:p>
          <a:p>
            <a:pPr lvl="3"/>
            <a:r>
              <a:rPr lang="en-US" dirty="0"/>
              <a:t>Experimentation-mindset</a:t>
            </a:r>
          </a:p>
          <a:p>
            <a:pPr lvl="3"/>
            <a:r>
              <a:rPr lang="en-US" dirty="0"/>
              <a:t>Focus on creating happiness and delivering success</a:t>
            </a:r>
          </a:p>
          <a:p>
            <a:pPr lvl="2"/>
            <a:r>
              <a:rPr lang="en-US" dirty="0"/>
              <a:t>Explained to them why it was important to adopt Business Agility…</a:t>
            </a:r>
          </a:p>
          <a:p>
            <a:pPr lvl="3"/>
            <a:r>
              <a:rPr lang="en-US" dirty="0"/>
              <a:t>To ensure Sevatec has a strong future ahead; winning business; growing at margin; attracting top talent and exciting them to stay so we may deliver excellence for ourselves and our clients </a:t>
            </a:r>
          </a:p>
          <a:p>
            <a:pPr lvl="3"/>
            <a:r>
              <a:rPr lang="en-US" dirty="0"/>
              <a:t>Improve performance; Increases value; Further Separates Sevatec from the Status Quo</a:t>
            </a:r>
          </a:p>
          <a:p>
            <a:pPr lvl="0"/>
            <a:r>
              <a:rPr lang="en-US" dirty="0" err="1"/>
              <a:t>Roadmapping</a:t>
            </a:r>
            <a:r>
              <a:rPr lang="en-US" dirty="0"/>
              <a:t> workshop</a:t>
            </a:r>
          </a:p>
          <a:p>
            <a:pPr lvl="1"/>
            <a:r>
              <a:rPr lang="en-US" dirty="0"/>
              <a:t>&lt;Picture of backlog grooming on windows&gt;</a:t>
            </a:r>
          </a:p>
          <a:p>
            <a:pPr lvl="1"/>
            <a:r>
              <a:rPr lang="en-US" dirty="0"/>
              <a:t>Put notecards with the groomed backlog initiative up on a set of windows in Sonny’s house</a:t>
            </a:r>
          </a:p>
          <a:p>
            <a:pPr lvl="1"/>
            <a:r>
              <a:rPr lang="en-US" dirty="0"/>
              <a:t>Created a timeline across the windows</a:t>
            </a:r>
          </a:p>
          <a:p>
            <a:pPr lvl="1"/>
            <a:r>
              <a:rPr lang="en-US" dirty="0"/>
              <a:t>The whole leadership team ordered the initiatives using Affinity mapping to eventually create our Strategic Roadmap over the next 3 years.</a:t>
            </a:r>
          </a:p>
          <a:p>
            <a:endParaRPr lang="en-US" dirty="0"/>
          </a:p>
        </p:txBody>
      </p:sp>
      <p:sp>
        <p:nvSpPr>
          <p:cNvPr id="4" name="Slide Number Placeholder 3"/>
          <p:cNvSpPr>
            <a:spLocks noGrp="1"/>
          </p:cNvSpPr>
          <p:nvPr>
            <p:ph type="sldNum" sz="quarter" idx="10"/>
          </p:nvPr>
        </p:nvSpPr>
        <p:spPr/>
        <p:txBody>
          <a:bodyPr/>
          <a:lstStyle/>
          <a:p>
            <a:fld id="{6E0A52CB-2462-4647-9022-8378B41D6BBF}" type="slidenum">
              <a:rPr lang="en-US" smtClean="0"/>
              <a:t>13</a:t>
            </a:fld>
            <a:endParaRPr lang="en-US"/>
          </a:p>
        </p:txBody>
      </p:sp>
    </p:spTree>
    <p:extLst>
      <p:ext uri="{BB962C8B-B14F-4D97-AF65-F5344CB8AC3E}">
        <p14:creationId xmlns:p14="http://schemas.microsoft.com/office/powerpoint/2010/main" val="1922220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551E-45D7-40DD-BDC9-450A5D2767AE}"/>
              </a:ext>
            </a:extLst>
          </p:cNvPr>
          <p:cNvSpPr>
            <a:spLocks noGrp="1"/>
          </p:cNvSpPr>
          <p:nvPr>
            <p:ph type="ctrTitle"/>
          </p:nvPr>
        </p:nvSpPr>
        <p:spPr>
          <a:xfrm>
            <a:off x="4582884" y="1122363"/>
            <a:ext cx="7516587"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9E15D425-E925-43AF-8300-50408081259D}"/>
              </a:ext>
            </a:extLst>
          </p:cNvPr>
          <p:cNvSpPr>
            <a:spLocks noGrp="1"/>
          </p:cNvSpPr>
          <p:nvPr>
            <p:ph type="subTitle" idx="1"/>
          </p:nvPr>
        </p:nvSpPr>
        <p:spPr>
          <a:xfrm>
            <a:off x="4582886" y="3602038"/>
            <a:ext cx="751658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a:extLst>
              <a:ext uri="{FF2B5EF4-FFF2-40B4-BE49-F238E27FC236}">
                <a16:creationId xmlns:a16="http://schemas.microsoft.com/office/drawing/2014/main" id="{0CD14E23-69CE-47A2-81EF-1E6C4A893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928959"/>
            <a:ext cx="4582886" cy="2619883"/>
          </a:xfrm>
          <a:prstGeom prst="rect">
            <a:avLst/>
          </a:prstGeom>
        </p:spPr>
      </p:pic>
      <p:sp>
        <p:nvSpPr>
          <p:cNvPr id="9" name="Rectangle 8">
            <a:extLst>
              <a:ext uri="{FF2B5EF4-FFF2-40B4-BE49-F238E27FC236}">
                <a16:creationId xmlns:a16="http://schemas.microsoft.com/office/drawing/2014/main" id="{5D32EA22-E3A4-4A2C-BE61-E9132CA483FB}"/>
              </a:ext>
            </a:extLst>
          </p:cNvPr>
          <p:cNvSpPr>
            <a:spLocks noChangeArrowheads="1"/>
          </p:cNvSpPr>
          <p:nvPr userDrawn="1"/>
        </p:nvSpPr>
        <p:spPr bwMode="white">
          <a:xfrm>
            <a:off x="-2" y="6537325"/>
            <a:ext cx="12199817" cy="320675"/>
          </a:xfrm>
          <a:prstGeom prst="rect">
            <a:avLst/>
          </a:prstGeom>
          <a:solidFill>
            <a:srgbClr val="DD8047"/>
          </a:solidFill>
          <a:ln>
            <a:noFill/>
          </a:ln>
          <a:extLst>
            <a:ext uri="{91240B29-F687-4F45-9708-019B960494DF}">
              <a14:hiddenLine xmlns:a14="http://schemas.microsoft.com/office/drawing/2010/main" w="50800" cap="rnd" cmpd="dbl" algn="ctr">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ltLang="en-US">
              <a:solidFill>
                <a:srgbClr val="FFFFFF"/>
              </a:solidFill>
              <a:latin typeface="Georgia" pitchFamily="18" charset="0"/>
            </a:endParaRPr>
          </a:p>
        </p:txBody>
      </p:sp>
      <p:sp>
        <p:nvSpPr>
          <p:cNvPr id="10" name="Rectangle 9">
            <a:extLst>
              <a:ext uri="{FF2B5EF4-FFF2-40B4-BE49-F238E27FC236}">
                <a16:creationId xmlns:a16="http://schemas.microsoft.com/office/drawing/2014/main" id="{1FB9B050-85E1-4082-B21D-21BD82F8974E}"/>
              </a:ext>
            </a:extLst>
          </p:cNvPr>
          <p:cNvSpPr>
            <a:spLocks noChangeArrowheads="1"/>
          </p:cNvSpPr>
          <p:nvPr userDrawn="1"/>
        </p:nvSpPr>
        <p:spPr bwMode="auto">
          <a:xfrm>
            <a:off x="719015" y="6537324"/>
            <a:ext cx="11480800" cy="228600"/>
          </a:xfrm>
          <a:prstGeom prst="rect">
            <a:avLst/>
          </a:prstGeom>
          <a:solidFill>
            <a:srgbClr val="002060"/>
          </a:solidFill>
          <a:ln>
            <a:noFill/>
          </a:ln>
          <a:extLst>
            <a:ext uri="{91240B29-F687-4F45-9708-019B960494DF}">
              <a14:hiddenLine xmlns:a14="http://schemas.microsoft.com/office/drawing/2010/main" w="50800" cap="rnd" cmpd="dbl" algn="ctr">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ltLang="en-US">
              <a:solidFill>
                <a:srgbClr val="FFFFFF"/>
              </a:solidFill>
              <a:latin typeface="Georgia" pitchFamily="18" charset="0"/>
            </a:endParaRPr>
          </a:p>
        </p:txBody>
      </p:sp>
      <p:sp>
        <p:nvSpPr>
          <p:cNvPr id="4" name="Date Placeholder 3">
            <a:extLst>
              <a:ext uri="{FF2B5EF4-FFF2-40B4-BE49-F238E27FC236}">
                <a16:creationId xmlns:a16="http://schemas.microsoft.com/office/drawing/2014/main" id="{29FCE490-AE79-47AC-AE4B-6E36907255C3}"/>
              </a:ext>
            </a:extLst>
          </p:cNvPr>
          <p:cNvSpPr>
            <a:spLocks noGrp="1"/>
          </p:cNvSpPr>
          <p:nvPr>
            <p:ph type="dt" sz="half" idx="10"/>
          </p:nvPr>
        </p:nvSpPr>
        <p:spPr>
          <a:xfrm>
            <a:off x="838200" y="6459767"/>
            <a:ext cx="2743200" cy="365125"/>
          </a:xfrm>
        </p:spPr>
        <p:txBody>
          <a:bodyPr/>
          <a:lstStyle>
            <a:lvl1pPr>
              <a:defRPr>
                <a:solidFill>
                  <a:schemeClr val="bg1"/>
                </a:solidFill>
              </a:defRPr>
            </a:lvl1pPr>
          </a:lstStyle>
          <a:p>
            <a:fld id="{81D26268-9376-47E4-B9AA-E45251ECF151}" type="datetimeFigureOut">
              <a:rPr lang="en-US" smtClean="0"/>
              <a:pPr/>
              <a:t>7/13/2018</a:t>
            </a:fld>
            <a:endParaRPr lang="en-US"/>
          </a:p>
        </p:txBody>
      </p:sp>
      <p:sp>
        <p:nvSpPr>
          <p:cNvPr id="5" name="Footer Placeholder 4">
            <a:extLst>
              <a:ext uri="{FF2B5EF4-FFF2-40B4-BE49-F238E27FC236}">
                <a16:creationId xmlns:a16="http://schemas.microsoft.com/office/drawing/2014/main" id="{279A2F10-CACD-45FA-A347-4AACC63749E7}"/>
              </a:ext>
            </a:extLst>
          </p:cNvPr>
          <p:cNvSpPr>
            <a:spLocks noGrp="1"/>
          </p:cNvSpPr>
          <p:nvPr>
            <p:ph type="ftr" sz="quarter" idx="11"/>
          </p:nvPr>
        </p:nvSpPr>
        <p:spPr>
          <a:xfrm>
            <a:off x="4038600" y="6459767"/>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AE39E1AC-6988-428F-A30D-A3279C09ECB2}"/>
              </a:ext>
            </a:extLst>
          </p:cNvPr>
          <p:cNvSpPr>
            <a:spLocks noGrp="1"/>
          </p:cNvSpPr>
          <p:nvPr>
            <p:ph type="sldNum" sz="quarter" idx="12"/>
          </p:nvPr>
        </p:nvSpPr>
        <p:spPr>
          <a:xfrm>
            <a:off x="8610600" y="6459767"/>
            <a:ext cx="2743200" cy="365125"/>
          </a:xfrm>
        </p:spPr>
        <p:txBody>
          <a:bodyPr/>
          <a:lstStyle>
            <a:lvl1pPr>
              <a:defRPr>
                <a:solidFill>
                  <a:schemeClr val="bg1"/>
                </a:solidFill>
              </a:defRPr>
            </a:lvl1pPr>
          </a:lstStyle>
          <a:p>
            <a:fld id="{B295B2A0-9C01-43E7-A3EA-0CDBEE787952}" type="slidenum">
              <a:rPr lang="en-US" smtClean="0"/>
              <a:pPr/>
              <a:t>‹#›</a:t>
            </a:fld>
            <a:endParaRPr lang="en-US"/>
          </a:p>
        </p:txBody>
      </p:sp>
      <p:pic>
        <p:nvPicPr>
          <p:cNvPr id="11" name="Picture 10">
            <a:extLst>
              <a:ext uri="{FF2B5EF4-FFF2-40B4-BE49-F238E27FC236}">
                <a16:creationId xmlns:a16="http://schemas.microsoft.com/office/drawing/2014/main" id="{1D1DE92B-4E5B-4126-B296-694362BD763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47187" y="193670"/>
            <a:ext cx="2502968" cy="32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224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9350-4AC3-46B6-A256-3F2006CC80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3663B7-BA03-4EE3-BD71-4A4E14EE3A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DF61FE-E18F-4D67-AB33-9A82F599BFDF}"/>
              </a:ext>
            </a:extLst>
          </p:cNvPr>
          <p:cNvSpPr>
            <a:spLocks noGrp="1"/>
          </p:cNvSpPr>
          <p:nvPr>
            <p:ph type="dt" sz="half" idx="10"/>
          </p:nvPr>
        </p:nvSpPr>
        <p:spPr/>
        <p:txBody>
          <a:bodyPr/>
          <a:lstStyle/>
          <a:p>
            <a:fld id="{81D26268-9376-47E4-B9AA-E45251ECF151}" type="datetimeFigureOut">
              <a:rPr lang="en-US" smtClean="0"/>
              <a:t>7/13/2018</a:t>
            </a:fld>
            <a:endParaRPr lang="en-US"/>
          </a:p>
        </p:txBody>
      </p:sp>
      <p:sp>
        <p:nvSpPr>
          <p:cNvPr id="5" name="Footer Placeholder 4">
            <a:extLst>
              <a:ext uri="{FF2B5EF4-FFF2-40B4-BE49-F238E27FC236}">
                <a16:creationId xmlns:a16="http://schemas.microsoft.com/office/drawing/2014/main" id="{61B14535-16A8-41DA-B1BC-144709840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B7A24-6987-4090-9DC3-6C40C5A193B0}"/>
              </a:ext>
            </a:extLst>
          </p:cNvPr>
          <p:cNvSpPr>
            <a:spLocks noGrp="1"/>
          </p:cNvSpPr>
          <p:nvPr>
            <p:ph type="sldNum" sz="quarter" idx="12"/>
          </p:nvPr>
        </p:nvSpPr>
        <p:spPr/>
        <p:txBody>
          <a:bodyPr/>
          <a:lstStyle/>
          <a:p>
            <a:fld id="{B295B2A0-9C01-43E7-A3EA-0CDBEE787952}" type="slidenum">
              <a:rPr lang="en-US" smtClean="0"/>
              <a:t>‹#›</a:t>
            </a:fld>
            <a:endParaRPr lang="en-US"/>
          </a:p>
        </p:txBody>
      </p:sp>
    </p:spTree>
    <p:extLst>
      <p:ext uri="{BB962C8B-B14F-4D97-AF65-F5344CB8AC3E}">
        <p14:creationId xmlns:p14="http://schemas.microsoft.com/office/powerpoint/2010/main" val="220925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2314A9-A34D-4310-92DE-5E0187FCC2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4B0195-0299-4527-83E4-F7851CB4A23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5C5CAC-3D87-42B7-A6C3-E84B1EE4278F}"/>
              </a:ext>
            </a:extLst>
          </p:cNvPr>
          <p:cNvSpPr>
            <a:spLocks noGrp="1"/>
          </p:cNvSpPr>
          <p:nvPr>
            <p:ph type="dt" sz="half" idx="10"/>
          </p:nvPr>
        </p:nvSpPr>
        <p:spPr/>
        <p:txBody>
          <a:bodyPr/>
          <a:lstStyle/>
          <a:p>
            <a:fld id="{81D26268-9376-47E4-B9AA-E45251ECF151}" type="datetimeFigureOut">
              <a:rPr lang="en-US" smtClean="0"/>
              <a:t>7/13/2018</a:t>
            </a:fld>
            <a:endParaRPr lang="en-US"/>
          </a:p>
        </p:txBody>
      </p:sp>
      <p:sp>
        <p:nvSpPr>
          <p:cNvPr id="5" name="Footer Placeholder 4">
            <a:extLst>
              <a:ext uri="{FF2B5EF4-FFF2-40B4-BE49-F238E27FC236}">
                <a16:creationId xmlns:a16="http://schemas.microsoft.com/office/drawing/2014/main" id="{CB822012-16B2-4574-B82A-186101AFAA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DD7B1-4553-43D4-B654-DEE8258AE8B2}"/>
              </a:ext>
            </a:extLst>
          </p:cNvPr>
          <p:cNvSpPr>
            <a:spLocks noGrp="1"/>
          </p:cNvSpPr>
          <p:nvPr>
            <p:ph type="sldNum" sz="quarter" idx="12"/>
          </p:nvPr>
        </p:nvSpPr>
        <p:spPr/>
        <p:txBody>
          <a:bodyPr/>
          <a:lstStyle/>
          <a:p>
            <a:fld id="{B295B2A0-9C01-43E7-A3EA-0CDBEE787952}" type="slidenum">
              <a:rPr lang="en-US" smtClean="0"/>
              <a:t>‹#›</a:t>
            </a:fld>
            <a:endParaRPr lang="en-US"/>
          </a:p>
        </p:txBody>
      </p:sp>
    </p:spTree>
    <p:extLst>
      <p:ext uri="{BB962C8B-B14F-4D97-AF65-F5344CB8AC3E}">
        <p14:creationId xmlns:p14="http://schemas.microsoft.com/office/powerpoint/2010/main" val="115950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0548-BBC4-4AF7-B747-C16D8C378650}"/>
              </a:ext>
            </a:extLst>
          </p:cNvPr>
          <p:cNvSpPr>
            <a:spLocks noGrp="1"/>
          </p:cNvSpPr>
          <p:nvPr>
            <p:ph type="title"/>
          </p:nvPr>
        </p:nvSpPr>
        <p:spPr>
          <a:xfrm>
            <a:off x="838200" y="365125"/>
            <a:ext cx="10515600" cy="97926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BBF453A-164F-427C-9716-B19B70799617}"/>
              </a:ext>
            </a:extLst>
          </p:cNvPr>
          <p:cNvSpPr>
            <a:spLocks noGrp="1"/>
          </p:cNvSpPr>
          <p:nvPr>
            <p:ph idx="1"/>
          </p:nvPr>
        </p:nvSpPr>
        <p:spPr>
          <a:xfrm>
            <a:off x="838200" y="1687286"/>
            <a:ext cx="10515600" cy="44896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16:creationId xmlns:a16="http://schemas.microsoft.com/office/drawing/2014/main" id="{93DFB102-00FE-49F6-AA47-F21A54762416}"/>
              </a:ext>
            </a:extLst>
          </p:cNvPr>
          <p:cNvSpPr>
            <a:spLocks noChangeArrowheads="1"/>
          </p:cNvSpPr>
          <p:nvPr userDrawn="1"/>
        </p:nvSpPr>
        <p:spPr bwMode="white">
          <a:xfrm>
            <a:off x="0" y="6537325"/>
            <a:ext cx="12192000" cy="320675"/>
          </a:xfrm>
          <a:prstGeom prst="rect">
            <a:avLst/>
          </a:prstGeom>
          <a:solidFill>
            <a:srgbClr val="DD8047"/>
          </a:solidFill>
          <a:ln>
            <a:noFill/>
          </a:ln>
          <a:extLst>
            <a:ext uri="{91240B29-F687-4F45-9708-019B960494DF}">
              <a14:hiddenLine xmlns:a14="http://schemas.microsoft.com/office/drawing/2010/main" w="50800" cap="rnd" cmpd="dbl" algn="ctr">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ltLang="en-US">
              <a:solidFill>
                <a:srgbClr val="FFFFFF"/>
              </a:solidFill>
              <a:latin typeface="Georgia" pitchFamily="18" charset="0"/>
            </a:endParaRPr>
          </a:p>
        </p:txBody>
      </p:sp>
      <p:sp>
        <p:nvSpPr>
          <p:cNvPr id="8" name="Rectangle 9">
            <a:extLst>
              <a:ext uri="{FF2B5EF4-FFF2-40B4-BE49-F238E27FC236}">
                <a16:creationId xmlns:a16="http://schemas.microsoft.com/office/drawing/2014/main" id="{554A0335-7C31-4DF4-B5CF-065AD8C9D0EA}"/>
              </a:ext>
            </a:extLst>
          </p:cNvPr>
          <p:cNvSpPr>
            <a:spLocks noChangeArrowheads="1"/>
          </p:cNvSpPr>
          <p:nvPr userDrawn="1"/>
        </p:nvSpPr>
        <p:spPr bwMode="auto">
          <a:xfrm>
            <a:off x="723474" y="6537324"/>
            <a:ext cx="11480800" cy="228600"/>
          </a:xfrm>
          <a:prstGeom prst="rect">
            <a:avLst/>
          </a:prstGeom>
          <a:solidFill>
            <a:srgbClr val="002060"/>
          </a:solidFill>
          <a:ln>
            <a:noFill/>
          </a:ln>
          <a:extLst>
            <a:ext uri="{91240B29-F687-4F45-9708-019B960494DF}">
              <a14:hiddenLine xmlns:a14="http://schemas.microsoft.com/office/drawing/2010/main" w="50800" cap="rnd" cmpd="dbl" algn="ctr">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ltLang="en-US">
              <a:solidFill>
                <a:srgbClr val="FFFFFF"/>
              </a:solidFill>
              <a:latin typeface="Georgia" pitchFamily="18" charset="0"/>
            </a:endParaRPr>
          </a:p>
        </p:txBody>
      </p:sp>
      <p:sp>
        <p:nvSpPr>
          <p:cNvPr id="4" name="Date Placeholder 3">
            <a:extLst>
              <a:ext uri="{FF2B5EF4-FFF2-40B4-BE49-F238E27FC236}">
                <a16:creationId xmlns:a16="http://schemas.microsoft.com/office/drawing/2014/main" id="{74CFB03E-22F5-4F80-A077-09ECD38C1E41}"/>
              </a:ext>
            </a:extLst>
          </p:cNvPr>
          <p:cNvSpPr>
            <a:spLocks noGrp="1"/>
          </p:cNvSpPr>
          <p:nvPr>
            <p:ph type="dt" sz="half" idx="10"/>
          </p:nvPr>
        </p:nvSpPr>
        <p:spPr>
          <a:xfrm>
            <a:off x="838200" y="6454324"/>
            <a:ext cx="2743200" cy="365125"/>
          </a:xfrm>
        </p:spPr>
        <p:txBody>
          <a:bodyPr/>
          <a:lstStyle>
            <a:lvl1pPr>
              <a:defRPr>
                <a:solidFill>
                  <a:schemeClr val="bg1"/>
                </a:solidFill>
              </a:defRPr>
            </a:lvl1pPr>
          </a:lstStyle>
          <a:p>
            <a:fld id="{81D26268-9376-47E4-B9AA-E45251ECF151}" type="datetimeFigureOut">
              <a:rPr lang="en-US" smtClean="0"/>
              <a:pPr/>
              <a:t>7/13/2018</a:t>
            </a:fld>
            <a:endParaRPr lang="en-US"/>
          </a:p>
        </p:txBody>
      </p:sp>
      <p:sp>
        <p:nvSpPr>
          <p:cNvPr id="5" name="Footer Placeholder 4">
            <a:extLst>
              <a:ext uri="{FF2B5EF4-FFF2-40B4-BE49-F238E27FC236}">
                <a16:creationId xmlns:a16="http://schemas.microsoft.com/office/drawing/2014/main" id="{27AFA32B-1578-4557-A04D-F613AABE84B1}"/>
              </a:ext>
            </a:extLst>
          </p:cNvPr>
          <p:cNvSpPr>
            <a:spLocks noGrp="1"/>
          </p:cNvSpPr>
          <p:nvPr>
            <p:ph type="ftr" sz="quarter" idx="11"/>
          </p:nvPr>
        </p:nvSpPr>
        <p:spPr>
          <a:xfrm>
            <a:off x="4038600" y="6454324"/>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A1D39AF5-D10D-4B97-AB41-5501F436CC2B}"/>
              </a:ext>
            </a:extLst>
          </p:cNvPr>
          <p:cNvSpPr>
            <a:spLocks noGrp="1"/>
          </p:cNvSpPr>
          <p:nvPr>
            <p:ph type="sldNum" sz="quarter" idx="12"/>
          </p:nvPr>
        </p:nvSpPr>
        <p:spPr>
          <a:xfrm>
            <a:off x="8610600" y="6454324"/>
            <a:ext cx="2743200" cy="365125"/>
          </a:xfrm>
        </p:spPr>
        <p:txBody>
          <a:bodyPr/>
          <a:lstStyle>
            <a:lvl1pPr>
              <a:defRPr>
                <a:solidFill>
                  <a:schemeClr val="bg1"/>
                </a:solidFill>
              </a:defRPr>
            </a:lvl1pPr>
          </a:lstStyle>
          <a:p>
            <a:fld id="{B295B2A0-9C01-43E7-A3EA-0CDBEE787952}" type="slidenum">
              <a:rPr lang="en-US" smtClean="0"/>
              <a:pPr/>
              <a:t>‹#›</a:t>
            </a:fld>
            <a:endParaRPr lang="en-US"/>
          </a:p>
        </p:txBody>
      </p:sp>
    </p:spTree>
    <p:extLst>
      <p:ext uri="{BB962C8B-B14F-4D97-AF65-F5344CB8AC3E}">
        <p14:creationId xmlns:p14="http://schemas.microsoft.com/office/powerpoint/2010/main" val="2574075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7131-FF1F-4A6E-860A-DD1EA3E5F8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D0DEAB-4E4F-4277-8FF9-A3C4D71645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Rectangle 8">
            <a:extLst>
              <a:ext uri="{FF2B5EF4-FFF2-40B4-BE49-F238E27FC236}">
                <a16:creationId xmlns:a16="http://schemas.microsoft.com/office/drawing/2014/main" id="{36AF5D02-EE5E-4AB3-B582-8D11162C688B}"/>
              </a:ext>
            </a:extLst>
          </p:cNvPr>
          <p:cNvSpPr>
            <a:spLocks noChangeArrowheads="1"/>
          </p:cNvSpPr>
          <p:nvPr userDrawn="1"/>
        </p:nvSpPr>
        <p:spPr bwMode="white">
          <a:xfrm>
            <a:off x="0" y="6537325"/>
            <a:ext cx="12192000" cy="320675"/>
          </a:xfrm>
          <a:prstGeom prst="rect">
            <a:avLst/>
          </a:prstGeom>
          <a:solidFill>
            <a:srgbClr val="DD8047"/>
          </a:solidFill>
          <a:ln>
            <a:noFill/>
          </a:ln>
          <a:extLst>
            <a:ext uri="{91240B29-F687-4F45-9708-019B960494DF}">
              <a14:hiddenLine xmlns:a14="http://schemas.microsoft.com/office/drawing/2010/main" w="50800" cap="rnd" cmpd="dbl" algn="ctr">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ltLang="en-US">
              <a:solidFill>
                <a:srgbClr val="FFFFFF"/>
              </a:solidFill>
              <a:latin typeface="Georgia" pitchFamily="18" charset="0"/>
            </a:endParaRPr>
          </a:p>
        </p:txBody>
      </p:sp>
      <p:sp>
        <p:nvSpPr>
          <p:cNvPr id="12" name="Rectangle 9">
            <a:extLst>
              <a:ext uri="{FF2B5EF4-FFF2-40B4-BE49-F238E27FC236}">
                <a16:creationId xmlns:a16="http://schemas.microsoft.com/office/drawing/2014/main" id="{CCAEB4B5-F177-4C0D-BA69-AA5881B56D7A}"/>
              </a:ext>
            </a:extLst>
          </p:cNvPr>
          <p:cNvSpPr>
            <a:spLocks noChangeArrowheads="1"/>
          </p:cNvSpPr>
          <p:nvPr userDrawn="1"/>
        </p:nvSpPr>
        <p:spPr bwMode="auto">
          <a:xfrm>
            <a:off x="723474" y="6537324"/>
            <a:ext cx="11480800" cy="228600"/>
          </a:xfrm>
          <a:prstGeom prst="rect">
            <a:avLst/>
          </a:prstGeom>
          <a:solidFill>
            <a:srgbClr val="002060"/>
          </a:solidFill>
          <a:ln>
            <a:noFill/>
          </a:ln>
          <a:extLst>
            <a:ext uri="{91240B29-F687-4F45-9708-019B960494DF}">
              <a14:hiddenLine xmlns:a14="http://schemas.microsoft.com/office/drawing/2010/main" w="50800" cap="rnd" cmpd="dbl" algn="ctr">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ltLang="en-US">
              <a:solidFill>
                <a:srgbClr val="FFFFFF"/>
              </a:solidFill>
              <a:latin typeface="Georgia" pitchFamily="18" charset="0"/>
            </a:endParaRPr>
          </a:p>
        </p:txBody>
      </p:sp>
      <p:sp>
        <p:nvSpPr>
          <p:cNvPr id="4" name="Date Placeholder 3">
            <a:extLst>
              <a:ext uri="{FF2B5EF4-FFF2-40B4-BE49-F238E27FC236}">
                <a16:creationId xmlns:a16="http://schemas.microsoft.com/office/drawing/2014/main" id="{4192C42E-1F40-402F-8101-DC03AE4F8BDA}"/>
              </a:ext>
            </a:extLst>
          </p:cNvPr>
          <p:cNvSpPr>
            <a:spLocks noGrp="1"/>
          </p:cNvSpPr>
          <p:nvPr>
            <p:ph type="dt" sz="half" idx="10"/>
          </p:nvPr>
        </p:nvSpPr>
        <p:spPr>
          <a:xfrm>
            <a:off x="838200" y="6465210"/>
            <a:ext cx="2743200" cy="365125"/>
          </a:xfrm>
        </p:spPr>
        <p:txBody>
          <a:bodyPr/>
          <a:lstStyle>
            <a:lvl1pPr>
              <a:defRPr>
                <a:solidFill>
                  <a:schemeClr val="bg1"/>
                </a:solidFill>
              </a:defRPr>
            </a:lvl1pPr>
          </a:lstStyle>
          <a:p>
            <a:fld id="{81D26268-9376-47E4-B9AA-E45251ECF151}" type="datetimeFigureOut">
              <a:rPr lang="en-US" smtClean="0"/>
              <a:pPr/>
              <a:t>7/13/2018</a:t>
            </a:fld>
            <a:endParaRPr lang="en-US"/>
          </a:p>
        </p:txBody>
      </p:sp>
      <p:sp>
        <p:nvSpPr>
          <p:cNvPr id="5" name="Footer Placeholder 4">
            <a:extLst>
              <a:ext uri="{FF2B5EF4-FFF2-40B4-BE49-F238E27FC236}">
                <a16:creationId xmlns:a16="http://schemas.microsoft.com/office/drawing/2014/main" id="{53466A93-BE8A-4631-8026-D46B2543C08B}"/>
              </a:ext>
            </a:extLst>
          </p:cNvPr>
          <p:cNvSpPr>
            <a:spLocks noGrp="1"/>
          </p:cNvSpPr>
          <p:nvPr>
            <p:ph type="ftr" sz="quarter" idx="11"/>
          </p:nvPr>
        </p:nvSpPr>
        <p:spPr>
          <a:xfrm>
            <a:off x="4038600" y="646521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FA9FB371-2C93-4116-9A35-96AA78099E9D}"/>
              </a:ext>
            </a:extLst>
          </p:cNvPr>
          <p:cNvSpPr>
            <a:spLocks noGrp="1"/>
          </p:cNvSpPr>
          <p:nvPr>
            <p:ph type="sldNum" sz="quarter" idx="12"/>
          </p:nvPr>
        </p:nvSpPr>
        <p:spPr>
          <a:xfrm>
            <a:off x="8610600" y="6465210"/>
            <a:ext cx="2743200" cy="365125"/>
          </a:xfrm>
        </p:spPr>
        <p:txBody>
          <a:bodyPr/>
          <a:lstStyle>
            <a:lvl1pPr>
              <a:defRPr>
                <a:solidFill>
                  <a:schemeClr val="bg1"/>
                </a:solidFill>
              </a:defRPr>
            </a:lvl1pPr>
          </a:lstStyle>
          <a:p>
            <a:fld id="{B295B2A0-9C01-43E7-A3EA-0CDBEE787952}" type="slidenum">
              <a:rPr lang="en-US" smtClean="0"/>
              <a:pPr/>
              <a:t>‹#›</a:t>
            </a:fld>
            <a:endParaRPr lang="en-US"/>
          </a:p>
        </p:txBody>
      </p:sp>
    </p:spTree>
    <p:extLst>
      <p:ext uri="{BB962C8B-B14F-4D97-AF65-F5344CB8AC3E}">
        <p14:creationId xmlns:p14="http://schemas.microsoft.com/office/powerpoint/2010/main" val="705962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3EAE-062E-4F32-AA26-2AA7ED8E7B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77F72D-5B14-4F0F-821D-376B96F40C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D6E3E3-40F4-4025-87BE-40BD879D01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D364AD-479D-4108-8237-640860EB7119}"/>
              </a:ext>
            </a:extLst>
          </p:cNvPr>
          <p:cNvSpPr>
            <a:spLocks noGrp="1"/>
          </p:cNvSpPr>
          <p:nvPr>
            <p:ph type="dt" sz="half" idx="10"/>
          </p:nvPr>
        </p:nvSpPr>
        <p:spPr/>
        <p:txBody>
          <a:bodyPr/>
          <a:lstStyle/>
          <a:p>
            <a:fld id="{81D26268-9376-47E4-B9AA-E45251ECF151}" type="datetimeFigureOut">
              <a:rPr lang="en-US" smtClean="0"/>
              <a:t>7/13/2018</a:t>
            </a:fld>
            <a:endParaRPr lang="en-US"/>
          </a:p>
        </p:txBody>
      </p:sp>
      <p:sp>
        <p:nvSpPr>
          <p:cNvPr id="6" name="Footer Placeholder 5">
            <a:extLst>
              <a:ext uri="{FF2B5EF4-FFF2-40B4-BE49-F238E27FC236}">
                <a16:creationId xmlns:a16="http://schemas.microsoft.com/office/drawing/2014/main" id="{6423D235-C212-4442-959E-97BF1D43DD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7B531-9308-433B-97E4-6165746AADBF}"/>
              </a:ext>
            </a:extLst>
          </p:cNvPr>
          <p:cNvSpPr>
            <a:spLocks noGrp="1"/>
          </p:cNvSpPr>
          <p:nvPr>
            <p:ph type="sldNum" sz="quarter" idx="12"/>
          </p:nvPr>
        </p:nvSpPr>
        <p:spPr/>
        <p:txBody>
          <a:bodyPr/>
          <a:lstStyle/>
          <a:p>
            <a:fld id="{B295B2A0-9C01-43E7-A3EA-0CDBEE787952}" type="slidenum">
              <a:rPr lang="en-US" smtClean="0"/>
              <a:t>‹#›</a:t>
            </a:fld>
            <a:endParaRPr lang="en-US"/>
          </a:p>
        </p:txBody>
      </p:sp>
    </p:spTree>
    <p:extLst>
      <p:ext uri="{BB962C8B-B14F-4D97-AF65-F5344CB8AC3E}">
        <p14:creationId xmlns:p14="http://schemas.microsoft.com/office/powerpoint/2010/main" val="3611975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78267-771E-4890-B144-2C3D089C4B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98749D-B068-4E41-8040-FB5E206BF1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59E6E1A-636E-4AB7-9740-C0009902F4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049CEF-2181-42AF-8585-CC34FC7847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C6DCB87-0B64-4AD3-A65D-79CDA5C6FC8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8F8D2-3407-433F-BEA3-44019CE50228}"/>
              </a:ext>
            </a:extLst>
          </p:cNvPr>
          <p:cNvSpPr>
            <a:spLocks noGrp="1"/>
          </p:cNvSpPr>
          <p:nvPr>
            <p:ph type="dt" sz="half" idx="10"/>
          </p:nvPr>
        </p:nvSpPr>
        <p:spPr/>
        <p:txBody>
          <a:bodyPr/>
          <a:lstStyle/>
          <a:p>
            <a:fld id="{81D26268-9376-47E4-B9AA-E45251ECF151}" type="datetimeFigureOut">
              <a:rPr lang="en-US" smtClean="0"/>
              <a:t>7/13/2018</a:t>
            </a:fld>
            <a:endParaRPr lang="en-US"/>
          </a:p>
        </p:txBody>
      </p:sp>
      <p:sp>
        <p:nvSpPr>
          <p:cNvPr id="8" name="Footer Placeholder 7">
            <a:extLst>
              <a:ext uri="{FF2B5EF4-FFF2-40B4-BE49-F238E27FC236}">
                <a16:creationId xmlns:a16="http://schemas.microsoft.com/office/drawing/2014/main" id="{FF8C34B1-E296-4AA8-8B08-7B394566EF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763A26-18A7-4C02-8BF9-CC33CA4AAD6E}"/>
              </a:ext>
            </a:extLst>
          </p:cNvPr>
          <p:cNvSpPr>
            <a:spLocks noGrp="1"/>
          </p:cNvSpPr>
          <p:nvPr>
            <p:ph type="sldNum" sz="quarter" idx="12"/>
          </p:nvPr>
        </p:nvSpPr>
        <p:spPr/>
        <p:txBody>
          <a:bodyPr/>
          <a:lstStyle/>
          <a:p>
            <a:fld id="{B295B2A0-9C01-43E7-A3EA-0CDBEE787952}" type="slidenum">
              <a:rPr lang="en-US" smtClean="0"/>
              <a:t>‹#›</a:t>
            </a:fld>
            <a:endParaRPr lang="en-US"/>
          </a:p>
        </p:txBody>
      </p:sp>
    </p:spTree>
    <p:extLst>
      <p:ext uri="{BB962C8B-B14F-4D97-AF65-F5344CB8AC3E}">
        <p14:creationId xmlns:p14="http://schemas.microsoft.com/office/powerpoint/2010/main" val="3557512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5337E-3D33-4729-B12A-D51A1DA32A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0EAE9D-62FD-4126-A5A9-794562DE25F5}"/>
              </a:ext>
            </a:extLst>
          </p:cNvPr>
          <p:cNvSpPr>
            <a:spLocks noGrp="1"/>
          </p:cNvSpPr>
          <p:nvPr>
            <p:ph type="dt" sz="half" idx="10"/>
          </p:nvPr>
        </p:nvSpPr>
        <p:spPr/>
        <p:txBody>
          <a:bodyPr/>
          <a:lstStyle/>
          <a:p>
            <a:fld id="{81D26268-9376-47E4-B9AA-E45251ECF151}" type="datetimeFigureOut">
              <a:rPr lang="en-US" smtClean="0"/>
              <a:t>7/13/2018</a:t>
            </a:fld>
            <a:endParaRPr lang="en-US"/>
          </a:p>
        </p:txBody>
      </p:sp>
      <p:sp>
        <p:nvSpPr>
          <p:cNvPr id="4" name="Footer Placeholder 3">
            <a:extLst>
              <a:ext uri="{FF2B5EF4-FFF2-40B4-BE49-F238E27FC236}">
                <a16:creationId xmlns:a16="http://schemas.microsoft.com/office/drawing/2014/main" id="{FEFE2112-194E-4AD0-BBFC-12E2EB1975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3A574D-FEF2-4F7C-9034-54BDD3CCD170}"/>
              </a:ext>
            </a:extLst>
          </p:cNvPr>
          <p:cNvSpPr>
            <a:spLocks noGrp="1"/>
          </p:cNvSpPr>
          <p:nvPr>
            <p:ph type="sldNum" sz="quarter" idx="12"/>
          </p:nvPr>
        </p:nvSpPr>
        <p:spPr/>
        <p:txBody>
          <a:bodyPr/>
          <a:lstStyle/>
          <a:p>
            <a:fld id="{B295B2A0-9C01-43E7-A3EA-0CDBEE787952}" type="slidenum">
              <a:rPr lang="en-US" smtClean="0"/>
              <a:t>‹#›</a:t>
            </a:fld>
            <a:endParaRPr lang="en-US"/>
          </a:p>
        </p:txBody>
      </p:sp>
    </p:spTree>
    <p:extLst>
      <p:ext uri="{BB962C8B-B14F-4D97-AF65-F5344CB8AC3E}">
        <p14:creationId xmlns:p14="http://schemas.microsoft.com/office/powerpoint/2010/main" val="318964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DE5BAC-4209-45C8-A997-FF7A09F6C62A}"/>
              </a:ext>
            </a:extLst>
          </p:cNvPr>
          <p:cNvSpPr>
            <a:spLocks noGrp="1"/>
          </p:cNvSpPr>
          <p:nvPr>
            <p:ph type="dt" sz="half" idx="10"/>
          </p:nvPr>
        </p:nvSpPr>
        <p:spPr/>
        <p:txBody>
          <a:bodyPr/>
          <a:lstStyle/>
          <a:p>
            <a:fld id="{81D26268-9376-47E4-B9AA-E45251ECF151}" type="datetimeFigureOut">
              <a:rPr lang="en-US" smtClean="0"/>
              <a:t>7/13/2018</a:t>
            </a:fld>
            <a:endParaRPr lang="en-US"/>
          </a:p>
        </p:txBody>
      </p:sp>
      <p:sp>
        <p:nvSpPr>
          <p:cNvPr id="3" name="Footer Placeholder 2">
            <a:extLst>
              <a:ext uri="{FF2B5EF4-FFF2-40B4-BE49-F238E27FC236}">
                <a16:creationId xmlns:a16="http://schemas.microsoft.com/office/drawing/2014/main" id="{4E0FA99B-0209-4A43-9BA6-14C33B407C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E9400D-DA8B-420B-B785-0A51B9A63211}"/>
              </a:ext>
            </a:extLst>
          </p:cNvPr>
          <p:cNvSpPr>
            <a:spLocks noGrp="1"/>
          </p:cNvSpPr>
          <p:nvPr>
            <p:ph type="sldNum" sz="quarter" idx="12"/>
          </p:nvPr>
        </p:nvSpPr>
        <p:spPr/>
        <p:txBody>
          <a:bodyPr/>
          <a:lstStyle/>
          <a:p>
            <a:fld id="{B295B2A0-9C01-43E7-A3EA-0CDBEE787952}" type="slidenum">
              <a:rPr lang="en-US" smtClean="0"/>
              <a:t>‹#›</a:t>
            </a:fld>
            <a:endParaRPr lang="en-US"/>
          </a:p>
        </p:txBody>
      </p:sp>
    </p:spTree>
    <p:extLst>
      <p:ext uri="{BB962C8B-B14F-4D97-AF65-F5344CB8AC3E}">
        <p14:creationId xmlns:p14="http://schemas.microsoft.com/office/powerpoint/2010/main" val="1910162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0525-F48C-4C13-941D-44DF7B7295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1A767F-47DE-4CA6-B344-B41B3F46B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5B8BD9-D855-4BD1-9F55-28467CCC42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D28ABC-FDB3-4D0A-A811-F915D19CDFB4}"/>
              </a:ext>
            </a:extLst>
          </p:cNvPr>
          <p:cNvSpPr>
            <a:spLocks noGrp="1"/>
          </p:cNvSpPr>
          <p:nvPr>
            <p:ph type="dt" sz="half" idx="10"/>
          </p:nvPr>
        </p:nvSpPr>
        <p:spPr/>
        <p:txBody>
          <a:bodyPr/>
          <a:lstStyle/>
          <a:p>
            <a:fld id="{81D26268-9376-47E4-B9AA-E45251ECF151}" type="datetimeFigureOut">
              <a:rPr lang="en-US" smtClean="0"/>
              <a:t>7/13/2018</a:t>
            </a:fld>
            <a:endParaRPr lang="en-US"/>
          </a:p>
        </p:txBody>
      </p:sp>
      <p:sp>
        <p:nvSpPr>
          <p:cNvPr id="6" name="Footer Placeholder 5">
            <a:extLst>
              <a:ext uri="{FF2B5EF4-FFF2-40B4-BE49-F238E27FC236}">
                <a16:creationId xmlns:a16="http://schemas.microsoft.com/office/drawing/2014/main" id="{1AE6062D-1926-47BA-94D0-46FD1F4F5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32C37-69EE-4094-A614-DDE4F1B420C5}"/>
              </a:ext>
            </a:extLst>
          </p:cNvPr>
          <p:cNvSpPr>
            <a:spLocks noGrp="1"/>
          </p:cNvSpPr>
          <p:nvPr>
            <p:ph type="sldNum" sz="quarter" idx="12"/>
          </p:nvPr>
        </p:nvSpPr>
        <p:spPr/>
        <p:txBody>
          <a:bodyPr/>
          <a:lstStyle/>
          <a:p>
            <a:fld id="{B295B2A0-9C01-43E7-A3EA-0CDBEE787952}" type="slidenum">
              <a:rPr lang="en-US" smtClean="0"/>
              <a:t>‹#›</a:t>
            </a:fld>
            <a:endParaRPr lang="en-US"/>
          </a:p>
        </p:txBody>
      </p:sp>
    </p:spTree>
    <p:extLst>
      <p:ext uri="{BB962C8B-B14F-4D97-AF65-F5344CB8AC3E}">
        <p14:creationId xmlns:p14="http://schemas.microsoft.com/office/powerpoint/2010/main" val="4119935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7109-A7EF-4D44-8F5D-090420779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A945E4-FD26-4679-88D1-909F0312ED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68F0BD-958D-4BD8-B832-41B134781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60991E-4D16-48CE-8B71-F14CFDBCE31F}"/>
              </a:ext>
            </a:extLst>
          </p:cNvPr>
          <p:cNvSpPr>
            <a:spLocks noGrp="1"/>
          </p:cNvSpPr>
          <p:nvPr>
            <p:ph type="dt" sz="half" idx="10"/>
          </p:nvPr>
        </p:nvSpPr>
        <p:spPr/>
        <p:txBody>
          <a:bodyPr/>
          <a:lstStyle/>
          <a:p>
            <a:fld id="{81D26268-9376-47E4-B9AA-E45251ECF151}" type="datetimeFigureOut">
              <a:rPr lang="en-US" smtClean="0"/>
              <a:t>7/13/2018</a:t>
            </a:fld>
            <a:endParaRPr lang="en-US"/>
          </a:p>
        </p:txBody>
      </p:sp>
      <p:sp>
        <p:nvSpPr>
          <p:cNvPr id="6" name="Footer Placeholder 5">
            <a:extLst>
              <a:ext uri="{FF2B5EF4-FFF2-40B4-BE49-F238E27FC236}">
                <a16:creationId xmlns:a16="http://schemas.microsoft.com/office/drawing/2014/main" id="{EDD03102-1D95-4CBB-92F4-5BD288AD2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9B7DE2-5CB8-4283-8311-189AA782CCDD}"/>
              </a:ext>
            </a:extLst>
          </p:cNvPr>
          <p:cNvSpPr>
            <a:spLocks noGrp="1"/>
          </p:cNvSpPr>
          <p:nvPr>
            <p:ph type="sldNum" sz="quarter" idx="12"/>
          </p:nvPr>
        </p:nvSpPr>
        <p:spPr/>
        <p:txBody>
          <a:bodyPr/>
          <a:lstStyle/>
          <a:p>
            <a:fld id="{B295B2A0-9C01-43E7-A3EA-0CDBEE787952}" type="slidenum">
              <a:rPr lang="en-US" smtClean="0"/>
              <a:t>‹#›</a:t>
            </a:fld>
            <a:endParaRPr lang="en-US"/>
          </a:p>
        </p:txBody>
      </p:sp>
    </p:spTree>
    <p:extLst>
      <p:ext uri="{BB962C8B-B14F-4D97-AF65-F5344CB8AC3E}">
        <p14:creationId xmlns:p14="http://schemas.microsoft.com/office/powerpoint/2010/main" val="5092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D6B496-C062-41EC-9F61-607362729413}"/>
              </a:ext>
            </a:extLst>
          </p:cNvPr>
          <p:cNvSpPr>
            <a:spLocks noGrp="1"/>
          </p:cNvSpPr>
          <p:nvPr>
            <p:ph type="title"/>
          </p:nvPr>
        </p:nvSpPr>
        <p:spPr>
          <a:xfrm>
            <a:off x="838200" y="365126"/>
            <a:ext cx="10515600" cy="106090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F33C44-3CAB-4E64-8473-B30851498244}"/>
              </a:ext>
            </a:extLst>
          </p:cNvPr>
          <p:cNvSpPr>
            <a:spLocks noGrp="1"/>
          </p:cNvSpPr>
          <p:nvPr>
            <p:ph type="body" idx="1"/>
          </p:nvPr>
        </p:nvSpPr>
        <p:spPr>
          <a:xfrm>
            <a:off x="838200" y="1583871"/>
            <a:ext cx="10515600" cy="45930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22C2B4-DA79-41AA-BBDE-CAFD979191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26268-9376-47E4-B9AA-E45251ECF151}" type="datetimeFigureOut">
              <a:rPr lang="en-US" smtClean="0"/>
              <a:t>7/13/2018</a:t>
            </a:fld>
            <a:endParaRPr lang="en-US"/>
          </a:p>
        </p:txBody>
      </p:sp>
      <p:sp>
        <p:nvSpPr>
          <p:cNvPr id="5" name="Footer Placeholder 4">
            <a:extLst>
              <a:ext uri="{FF2B5EF4-FFF2-40B4-BE49-F238E27FC236}">
                <a16:creationId xmlns:a16="http://schemas.microsoft.com/office/drawing/2014/main" id="{B95851F0-D35F-40BD-A70E-ED9687F3A9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186945-14AE-45CF-94E2-4B42AE02F8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5B2A0-9C01-43E7-A3EA-0CDBEE787952}" type="slidenum">
              <a:rPr lang="en-US" smtClean="0"/>
              <a:t>‹#›</a:t>
            </a:fld>
            <a:endParaRPr lang="en-US"/>
          </a:p>
        </p:txBody>
      </p:sp>
    </p:spTree>
    <p:extLst>
      <p:ext uri="{BB962C8B-B14F-4D97-AF65-F5344CB8AC3E}">
        <p14:creationId xmlns:p14="http://schemas.microsoft.com/office/powerpoint/2010/main" val="3401814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4.wdp"/><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cid:2AA90C40-2376-47F2-BCD6-78DCE41DB7A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4.wdp"/><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10;&#10;Description generated with very high confidence">
            <a:extLst>
              <a:ext uri="{FF2B5EF4-FFF2-40B4-BE49-F238E27FC236}">
                <a16:creationId xmlns:a16="http://schemas.microsoft.com/office/drawing/2014/main" id="{2D1A4678-42AE-4210-A631-71CF278F4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29"/>
            <a:ext cx="12192000" cy="6966857"/>
          </a:xfrm>
          <a:prstGeom prst="rect">
            <a:avLst/>
          </a:prstGeom>
        </p:spPr>
      </p:pic>
      <p:sp>
        <p:nvSpPr>
          <p:cNvPr id="2" name="Title 1">
            <a:extLst>
              <a:ext uri="{FF2B5EF4-FFF2-40B4-BE49-F238E27FC236}">
                <a16:creationId xmlns:a16="http://schemas.microsoft.com/office/drawing/2014/main" id="{94EC3C5D-9E3F-44F2-B06B-5B424BBFC6B5}"/>
              </a:ext>
            </a:extLst>
          </p:cNvPr>
          <p:cNvSpPr>
            <a:spLocks noGrp="1"/>
          </p:cNvSpPr>
          <p:nvPr>
            <p:ph type="title"/>
          </p:nvPr>
        </p:nvSpPr>
        <p:spPr>
          <a:xfrm rot="858420">
            <a:off x="3785936" y="2171621"/>
            <a:ext cx="3737811" cy="979261"/>
          </a:xfrm>
          <a:effectLst>
            <a:outerShdw blurRad="50800" dist="38100" dir="2700000" algn="tl" rotWithShape="0">
              <a:prstClr val="black">
                <a:alpha val="40000"/>
              </a:prstClr>
            </a:outerShdw>
          </a:effectLst>
        </p:spPr>
        <p:txBody>
          <a:bodyPr>
            <a:normAutofit/>
          </a:bodyPr>
          <a:lstStyle/>
          <a:p>
            <a:r>
              <a:rPr lang="en-US" b="1" dirty="0">
                <a:solidFill>
                  <a:schemeClr val="bg1"/>
                </a:solidFill>
                <a:latin typeface="Arial" panose="020B0604020202020204" pitchFamily="34" charset="0"/>
                <a:cs typeface="Arial" panose="020B0604020202020204" pitchFamily="34" charset="0"/>
              </a:rPr>
              <a:t>Agile FTW!</a:t>
            </a:r>
            <a:endParaRPr lang="en-US"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1E872D2-200B-4BEE-A383-27F3E3BADC2D}"/>
              </a:ext>
            </a:extLst>
          </p:cNvPr>
          <p:cNvSpPr>
            <a:spLocks noGrp="1"/>
          </p:cNvSpPr>
          <p:nvPr>
            <p:ph idx="1"/>
          </p:nvPr>
        </p:nvSpPr>
        <p:spPr>
          <a:xfrm>
            <a:off x="7756355" y="3239270"/>
            <a:ext cx="3863879" cy="1645068"/>
          </a:xfrm>
        </p:spPr>
        <p:txBody>
          <a:bodyPr>
            <a:normAutofit/>
          </a:bodyPr>
          <a:lstStyle/>
          <a:p>
            <a:pPr marL="0" indent="0" algn="r">
              <a:buNone/>
            </a:pP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Competitive Advantage and Happiness Through Business Agility</a:t>
            </a:r>
          </a:p>
        </p:txBody>
      </p:sp>
      <p:sp>
        <p:nvSpPr>
          <p:cNvPr id="6" name="Subtitle 2">
            <a:extLst>
              <a:ext uri="{FF2B5EF4-FFF2-40B4-BE49-F238E27FC236}">
                <a16:creationId xmlns:a16="http://schemas.microsoft.com/office/drawing/2014/main" id="{60BB1D80-E5B4-4699-9C56-63613DEA47D1}"/>
              </a:ext>
            </a:extLst>
          </p:cNvPr>
          <p:cNvSpPr txBox="1">
            <a:spLocks/>
          </p:cNvSpPr>
          <p:nvPr/>
        </p:nvSpPr>
        <p:spPr>
          <a:xfrm>
            <a:off x="10579769" y="118008"/>
            <a:ext cx="1556084" cy="515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solidFill>
                  <a:schemeClr val="accent1">
                    <a:lumMod val="50000"/>
                  </a:schemeClr>
                </a:solidFill>
                <a:latin typeface="Arial" panose="020B0604020202020204" pitchFamily="34" charset="0"/>
                <a:cs typeface="Arial" panose="020B0604020202020204" pitchFamily="34" charset="0"/>
              </a:rPr>
              <a:t>7/12/2018</a:t>
            </a:r>
          </a:p>
        </p:txBody>
      </p:sp>
    </p:spTree>
    <p:extLst>
      <p:ext uri="{BB962C8B-B14F-4D97-AF65-F5344CB8AC3E}">
        <p14:creationId xmlns:p14="http://schemas.microsoft.com/office/powerpoint/2010/main" val="53261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781A0-1AA1-4819-BFF7-D1BFC0B1FB16}"/>
              </a:ext>
            </a:extLst>
          </p:cNvPr>
          <p:cNvSpPr>
            <a:spLocks noGrp="1"/>
          </p:cNvSpPr>
          <p:nvPr>
            <p:ph type="title"/>
          </p:nvPr>
        </p:nvSpPr>
        <p:spPr/>
        <p:txBody>
          <a:bodyPr/>
          <a:lstStyle/>
          <a:p>
            <a:pPr algn="ctr"/>
            <a:r>
              <a:rPr lang="en-US" dirty="0"/>
              <a:t>Corporate Strategic Planning Initiative</a:t>
            </a:r>
          </a:p>
        </p:txBody>
      </p:sp>
      <p:pic>
        <p:nvPicPr>
          <p:cNvPr id="13" name="Picture 12">
            <a:extLst>
              <a:ext uri="{FF2B5EF4-FFF2-40B4-BE49-F238E27FC236}">
                <a16:creationId xmlns:a16="http://schemas.microsoft.com/office/drawing/2014/main" id="{4AD15CE5-8108-44ED-A2E7-8207F8BB8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64" y="268525"/>
            <a:ext cx="1516761" cy="863843"/>
          </a:xfrm>
          <a:prstGeom prst="rect">
            <a:avLst/>
          </a:prstGeom>
        </p:spPr>
      </p:pic>
      <p:sp>
        <p:nvSpPr>
          <p:cNvPr id="14" name="Rectangle 13">
            <a:extLst>
              <a:ext uri="{FF2B5EF4-FFF2-40B4-BE49-F238E27FC236}">
                <a16:creationId xmlns:a16="http://schemas.microsoft.com/office/drawing/2014/main" id="{E6ED7963-EEB8-40DB-858E-811B6A3F0AF1}"/>
              </a:ext>
            </a:extLst>
          </p:cNvPr>
          <p:cNvSpPr/>
          <p:nvPr/>
        </p:nvSpPr>
        <p:spPr>
          <a:xfrm rot="19953881">
            <a:off x="324251" y="558885"/>
            <a:ext cx="652256" cy="293755"/>
          </a:xfrm>
          <a:prstGeom prst="rect">
            <a:avLst/>
          </a:prstGeom>
          <a:noFill/>
        </p:spPr>
        <p:txBody>
          <a:bodyPr wrap="none" lIns="91440" tIns="45720" rIns="91440" bIns="45720">
            <a:prstTxWarp prst="textArchUp">
              <a:avLst/>
            </a:prstTxWarp>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Agile</a:t>
            </a:r>
          </a:p>
        </p:txBody>
      </p:sp>
      <p:sp>
        <p:nvSpPr>
          <p:cNvPr id="15" name="Rectangle 14">
            <a:extLst>
              <a:ext uri="{FF2B5EF4-FFF2-40B4-BE49-F238E27FC236}">
                <a16:creationId xmlns:a16="http://schemas.microsoft.com/office/drawing/2014/main" id="{68E26B58-56A0-4AD9-83D5-5152FB3CCAD4}"/>
              </a:ext>
            </a:extLst>
          </p:cNvPr>
          <p:cNvSpPr/>
          <p:nvPr/>
        </p:nvSpPr>
        <p:spPr>
          <a:xfrm rot="20229637">
            <a:off x="493114" y="716331"/>
            <a:ext cx="616481" cy="227197"/>
          </a:xfrm>
          <a:prstGeom prst="rect">
            <a:avLst/>
          </a:prstGeom>
          <a:noFill/>
        </p:spPr>
        <p:txBody>
          <a:bodyPr spcFirstLastPara="1" wrap="none" lIns="91440" tIns="45720" rIns="91440" bIns="45720" numCol="1">
            <a:prstTxWarp prst="textArchUp">
              <a:avLst/>
            </a:prstTxWarp>
            <a:spAutoFit/>
          </a:bodyPr>
          <a:lstStyle/>
          <a:p>
            <a:pPr algn="ctr"/>
            <a:r>
              <a:rPr lang="en-US" sz="1000" dirty="0">
                <a:ln w="0"/>
                <a:effectLst>
                  <a:outerShdw blurRad="38100" dist="19050" dir="2700000" algn="tl" rotWithShape="0">
                    <a:schemeClr val="dk1">
                      <a:alpha val="40000"/>
                    </a:schemeClr>
                  </a:outerShdw>
                </a:effectLst>
              </a:rPr>
              <a:t>Storytime</a:t>
            </a:r>
          </a:p>
        </p:txBody>
      </p:sp>
      <p:pic>
        <p:nvPicPr>
          <p:cNvPr id="16" name="Picture 15">
            <a:extLst>
              <a:ext uri="{FF2B5EF4-FFF2-40B4-BE49-F238E27FC236}">
                <a16:creationId xmlns:a16="http://schemas.microsoft.com/office/drawing/2014/main" id="{94FEDF94-A44C-49A2-96A7-9A1CD46E8CDB}"/>
              </a:ext>
            </a:extLst>
          </p:cNvPr>
          <p:cNvPicPr>
            <a:picLocks noChangeAspect="1"/>
          </p:cNvPicPr>
          <p:nvPr/>
        </p:nvPicPr>
        <p:blipFill>
          <a:blip r:embed="rId4"/>
          <a:stretch>
            <a:fillRect/>
          </a:stretch>
        </p:blipFill>
        <p:spPr>
          <a:xfrm>
            <a:off x="2233849" y="1285324"/>
            <a:ext cx="7724301" cy="5169856"/>
          </a:xfrm>
          <a:prstGeom prst="rect">
            <a:avLst/>
          </a:prstGeom>
        </p:spPr>
      </p:pic>
    </p:spTree>
    <p:extLst>
      <p:ext uri="{BB962C8B-B14F-4D97-AF65-F5344CB8AC3E}">
        <p14:creationId xmlns:p14="http://schemas.microsoft.com/office/powerpoint/2010/main" val="155346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834D-3119-41B7-8564-5FA9F4FD3CD8}"/>
              </a:ext>
            </a:extLst>
          </p:cNvPr>
          <p:cNvSpPr>
            <a:spLocks noGrp="1"/>
          </p:cNvSpPr>
          <p:nvPr>
            <p:ph type="title"/>
          </p:nvPr>
        </p:nvSpPr>
        <p:spPr/>
        <p:txBody>
          <a:bodyPr>
            <a:normAutofit/>
          </a:bodyPr>
          <a:lstStyle/>
          <a:p>
            <a:pPr algn="ctr"/>
            <a:r>
              <a:rPr lang="en-US" dirty="0"/>
              <a:t>Top Down Champions – </a:t>
            </a:r>
            <a:r>
              <a:rPr lang="en-US" dirty="0" err="1"/>
              <a:t>BACon</a:t>
            </a:r>
            <a:r>
              <a:rPr lang="en-US" dirty="0"/>
              <a:t> 2017</a:t>
            </a:r>
          </a:p>
        </p:txBody>
      </p:sp>
      <p:pic>
        <p:nvPicPr>
          <p:cNvPr id="4" name="Picture 3">
            <a:extLst>
              <a:ext uri="{FF2B5EF4-FFF2-40B4-BE49-F238E27FC236}">
                <a16:creationId xmlns:a16="http://schemas.microsoft.com/office/drawing/2014/main" id="{B6E3372F-F50D-4FEF-A6B6-09563C316785}"/>
              </a:ext>
            </a:extLst>
          </p:cNvPr>
          <p:cNvPicPr>
            <a:picLocks noChangeAspect="1"/>
          </p:cNvPicPr>
          <p:nvPr/>
        </p:nvPicPr>
        <p:blipFill>
          <a:blip r:embed="rId3"/>
          <a:stretch>
            <a:fillRect/>
          </a:stretch>
        </p:blipFill>
        <p:spPr>
          <a:xfrm>
            <a:off x="1041978" y="1344386"/>
            <a:ext cx="10108044" cy="50723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43452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6B33-B50C-4B3B-B736-1E80F45A06A1}"/>
              </a:ext>
            </a:extLst>
          </p:cNvPr>
          <p:cNvSpPr>
            <a:spLocks noGrp="1"/>
          </p:cNvSpPr>
          <p:nvPr>
            <p:ph type="title"/>
          </p:nvPr>
        </p:nvSpPr>
        <p:spPr/>
        <p:txBody>
          <a:bodyPr>
            <a:normAutofit/>
          </a:bodyPr>
          <a:lstStyle/>
          <a:p>
            <a:r>
              <a:rPr lang="en-US" dirty="0"/>
              <a:t>Shaping Ideas Into Value-aligned Initiatives</a:t>
            </a:r>
          </a:p>
        </p:txBody>
      </p:sp>
      <p:pic>
        <p:nvPicPr>
          <p:cNvPr id="5" name="Picture 4">
            <a:extLst>
              <a:ext uri="{FF2B5EF4-FFF2-40B4-BE49-F238E27FC236}">
                <a16:creationId xmlns:a16="http://schemas.microsoft.com/office/drawing/2014/main" id="{6E08CCCA-AD51-46B0-9FEF-01C480375B10}"/>
              </a:ext>
            </a:extLst>
          </p:cNvPr>
          <p:cNvPicPr>
            <a:picLocks noChangeAspect="1"/>
          </p:cNvPicPr>
          <p:nvPr/>
        </p:nvPicPr>
        <p:blipFill>
          <a:blip r:embed="rId3"/>
          <a:stretch>
            <a:fillRect/>
          </a:stretch>
        </p:blipFill>
        <p:spPr>
          <a:xfrm>
            <a:off x="3174104" y="1851540"/>
            <a:ext cx="5456435" cy="3964441"/>
          </a:xfrm>
          <a:prstGeom prst="rect">
            <a:avLst/>
          </a:prstGeom>
        </p:spPr>
      </p:pic>
      <p:pic>
        <p:nvPicPr>
          <p:cNvPr id="6" name="Picture 5">
            <a:extLst>
              <a:ext uri="{FF2B5EF4-FFF2-40B4-BE49-F238E27FC236}">
                <a16:creationId xmlns:a16="http://schemas.microsoft.com/office/drawing/2014/main" id="{766C3492-FD41-4ECC-ACCC-6EBD01F24759}"/>
              </a:ext>
            </a:extLst>
          </p:cNvPr>
          <p:cNvPicPr>
            <a:picLocks noChangeAspect="1"/>
          </p:cNvPicPr>
          <p:nvPr/>
        </p:nvPicPr>
        <p:blipFill rotWithShape="1">
          <a:blip r:embed="rId4"/>
          <a:srcRect l="20511" r="19947"/>
          <a:stretch/>
        </p:blipFill>
        <p:spPr>
          <a:xfrm>
            <a:off x="128642" y="1690687"/>
            <a:ext cx="1885215" cy="1782467"/>
          </a:xfrm>
          <a:prstGeom prst="rect">
            <a:avLst/>
          </a:prstGeom>
        </p:spPr>
      </p:pic>
      <p:pic>
        <p:nvPicPr>
          <p:cNvPr id="9" name="Picture 8">
            <a:extLst>
              <a:ext uri="{FF2B5EF4-FFF2-40B4-BE49-F238E27FC236}">
                <a16:creationId xmlns:a16="http://schemas.microsoft.com/office/drawing/2014/main" id="{5E55B049-AAB4-4E78-B309-262887D839E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10850943" y="1510254"/>
            <a:ext cx="1290676" cy="4553219"/>
          </a:xfrm>
          <a:prstGeom prst="rect">
            <a:avLst/>
          </a:prstGeom>
        </p:spPr>
      </p:pic>
      <p:sp>
        <p:nvSpPr>
          <p:cNvPr id="11" name="Arrow: Bent 10">
            <a:extLst>
              <a:ext uri="{FF2B5EF4-FFF2-40B4-BE49-F238E27FC236}">
                <a16:creationId xmlns:a16="http://schemas.microsoft.com/office/drawing/2014/main" id="{16593E8C-54D2-4205-8037-F57E3E1EBF66}"/>
              </a:ext>
            </a:extLst>
          </p:cNvPr>
          <p:cNvSpPr/>
          <p:nvPr/>
        </p:nvSpPr>
        <p:spPr>
          <a:xfrm flipV="1">
            <a:off x="1335878" y="3340452"/>
            <a:ext cx="1846641" cy="986619"/>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2" name="Arrow: Bent 11">
            <a:extLst>
              <a:ext uri="{FF2B5EF4-FFF2-40B4-BE49-F238E27FC236}">
                <a16:creationId xmlns:a16="http://schemas.microsoft.com/office/drawing/2014/main" id="{54C46025-F0EB-4AB4-AB13-1E263FE389BA}"/>
              </a:ext>
            </a:extLst>
          </p:cNvPr>
          <p:cNvSpPr/>
          <p:nvPr/>
        </p:nvSpPr>
        <p:spPr>
          <a:xfrm flipV="1">
            <a:off x="5161267" y="5245418"/>
            <a:ext cx="2168284" cy="1001365"/>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3" name="Arrow: Bent 12">
            <a:extLst>
              <a:ext uri="{FF2B5EF4-FFF2-40B4-BE49-F238E27FC236}">
                <a16:creationId xmlns:a16="http://schemas.microsoft.com/office/drawing/2014/main" id="{F43F93DB-EC2B-47AA-AB5A-A16B01146FC7}"/>
              </a:ext>
            </a:extLst>
          </p:cNvPr>
          <p:cNvSpPr/>
          <p:nvPr/>
        </p:nvSpPr>
        <p:spPr>
          <a:xfrm>
            <a:off x="8665696" y="3252346"/>
            <a:ext cx="2038022" cy="974372"/>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4" name="Rectangle 2">
            <a:extLst>
              <a:ext uri="{FF2B5EF4-FFF2-40B4-BE49-F238E27FC236}">
                <a16:creationId xmlns:a16="http://schemas.microsoft.com/office/drawing/2014/main" id="{C872CE59-6855-44BA-8F7A-0DD7A1D6CCC1}"/>
              </a:ext>
            </a:extLst>
          </p:cNvPr>
          <p:cNvSpPr>
            <a:spLocks noChangeArrowheads="1"/>
          </p:cNvSpPr>
          <p:nvPr/>
        </p:nvSpPr>
        <p:spPr bwMode="auto">
          <a:xfrm>
            <a:off x="7389758" y="2124612"/>
            <a:ext cx="3434443" cy="584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8" name="Picture 17">
            <a:extLst>
              <a:ext uri="{FF2B5EF4-FFF2-40B4-BE49-F238E27FC236}">
                <a16:creationId xmlns:a16="http://schemas.microsoft.com/office/drawing/2014/main" id="{DF6FAC90-1700-4A5F-97D1-5873E1B93718}"/>
              </a:ext>
            </a:extLst>
          </p:cNvPr>
          <p:cNvPicPr>
            <a:picLocks noChangeAspect="1"/>
          </p:cNvPicPr>
          <p:nvPr/>
        </p:nvPicPr>
        <p:blipFill>
          <a:blip r:embed="rId7"/>
          <a:stretch>
            <a:fillRect/>
          </a:stretch>
        </p:blipFill>
        <p:spPr>
          <a:xfrm>
            <a:off x="7942179" y="4837201"/>
            <a:ext cx="2618461" cy="1656177"/>
          </a:xfrm>
          <a:prstGeom prst="rect">
            <a:avLst/>
          </a:prstGeom>
        </p:spPr>
      </p:pic>
      <p:pic>
        <p:nvPicPr>
          <p:cNvPr id="17" name="Picture 16">
            <a:extLst>
              <a:ext uri="{FF2B5EF4-FFF2-40B4-BE49-F238E27FC236}">
                <a16:creationId xmlns:a16="http://schemas.microsoft.com/office/drawing/2014/main" id="{C0C5AB1A-8808-4B3D-B40F-B83390AC9B5D}"/>
              </a:ext>
            </a:extLst>
          </p:cNvPr>
          <p:cNvPicPr>
            <a:picLocks noChangeAspect="1"/>
          </p:cNvPicPr>
          <p:nvPr/>
        </p:nvPicPr>
        <p:blipFill>
          <a:blip r:embed="rId7"/>
          <a:stretch>
            <a:fillRect/>
          </a:stretch>
        </p:blipFill>
        <p:spPr>
          <a:xfrm>
            <a:off x="7657313" y="4590607"/>
            <a:ext cx="2618461" cy="1656177"/>
          </a:xfrm>
          <a:prstGeom prst="rect">
            <a:avLst/>
          </a:prstGeom>
        </p:spPr>
      </p:pic>
      <p:pic>
        <p:nvPicPr>
          <p:cNvPr id="15" name="Picture 14">
            <a:extLst>
              <a:ext uri="{FF2B5EF4-FFF2-40B4-BE49-F238E27FC236}">
                <a16:creationId xmlns:a16="http://schemas.microsoft.com/office/drawing/2014/main" id="{6A12D98D-54E2-4C5D-8BFB-C2E3E35F3098}"/>
              </a:ext>
            </a:extLst>
          </p:cNvPr>
          <p:cNvPicPr>
            <a:picLocks noChangeAspect="1"/>
          </p:cNvPicPr>
          <p:nvPr/>
        </p:nvPicPr>
        <p:blipFill>
          <a:blip r:embed="rId7"/>
          <a:stretch>
            <a:fillRect/>
          </a:stretch>
        </p:blipFill>
        <p:spPr>
          <a:xfrm>
            <a:off x="7343095" y="4332579"/>
            <a:ext cx="2618461" cy="1656177"/>
          </a:xfrm>
          <a:prstGeom prst="rect">
            <a:avLst/>
          </a:prstGeom>
        </p:spPr>
      </p:pic>
      <p:sp>
        <p:nvSpPr>
          <p:cNvPr id="16" name="TextBox 15">
            <a:extLst>
              <a:ext uri="{FF2B5EF4-FFF2-40B4-BE49-F238E27FC236}">
                <a16:creationId xmlns:a16="http://schemas.microsoft.com/office/drawing/2014/main" id="{8BECA483-DC47-46A2-B985-A9D95CE2D23F}"/>
              </a:ext>
            </a:extLst>
          </p:cNvPr>
          <p:cNvSpPr txBox="1"/>
          <p:nvPr/>
        </p:nvSpPr>
        <p:spPr>
          <a:xfrm>
            <a:off x="3483222" y="1666529"/>
            <a:ext cx="4855028" cy="400110"/>
          </a:xfrm>
          <a:prstGeom prst="rect">
            <a:avLst/>
          </a:prstGeom>
          <a:noFill/>
        </p:spPr>
        <p:txBody>
          <a:bodyPr wrap="square" rtlCol="0">
            <a:spAutoFit/>
          </a:bodyPr>
          <a:lstStyle/>
          <a:p>
            <a:pPr algn="ctr"/>
            <a:r>
              <a:rPr lang="en-US" sz="2000" dirty="0">
                <a:latin typeface="MV Boli" panose="02000500030200090000" pitchFamily="2" charset="0"/>
                <a:cs typeface="MV Boli" panose="02000500030200090000" pitchFamily="2" charset="0"/>
              </a:rPr>
              <a:t>Impact Map</a:t>
            </a:r>
          </a:p>
        </p:txBody>
      </p:sp>
    </p:spTree>
    <p:extLst>
      <p:ext uri="{BB962C8B-B14F-4D97-AF65-F5344CB8AC3E}">
        <p14:creationId xmlns:p14="http://schemas.microsoft.com/office/powerpoint/2010/main" val="323094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C31E-484F-43DA-B35D-4D514B75C4D4}"/>
              </a:ext>
            </a:extLst>
          </p:cNvPr>
          <p:cNvSpPr>
            <a:spLocks noGrp="1"/>
          </p:cNvSpPr>
          <p:nvPr>
            <p:ph type="title"/>
          </p:nvPr>
        </p:nvSpPr>
        <p:spPr/>
        <p:txBody>
          <a:bodyPr/>
          <a:lstStyle/>
          <a:p>
            <a:pPr algn="ctr"/>
            <a:r>
              <a:rPr lang="en-US" dirty="0"/>
              <a:t>Strategic Planning Offsite</a:t>
            </a:r>
          </a:p>
        </p:txBody>
      </p:sp>
      <p:pic>
        <p:nvPicPr>
          <p:cNvPr id="9" name="Content Placeholder 9">
            <a:extLst>
              <a:ext uri="{FF2B5EF4-FFF2-40B4-BE49-F238E27FC236}">
                <a16:creationId xmlns:a16="http://schemas.microsoft.com/office/drawing/2014/main" id="{8B625D5D-F9D4-4E47-8273-A9BCC609F09D}"/>
              </a:ext>
            </a:extLst>
          </p:cNvPr>
          <p:cNvPicPr>
            <a:picLocks noGrp="1" noChangeAspect="1"/>
          </p:cNvPicPr>
          <p:nvPr>
            <p:ph idx="1"/>
          </p:nvPr>
        </p:nvPicPr>
        <p:blipFill>
          <a:blip r:embed="rId3"/>
          <a:stretch>
            <a:fillRect/>
          </a:stretch>
        </p:blipFill>
        <p:spPr>
          <a:xfrm>
            <a:off x="2018555" y="1200465"/>
            <a:ext cx="8154889" cy="52924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514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7C66-8C68-46BF-A725-344606A6BBA2}"/>
              </a:ext>
            </a:extLst>
          </p:cNvPr>
          <p:cNvSpPr>
            <a:spLocks noGrp="1"/>
          </p:cNvSpPr>
          <p:nvPr>
            <p:ph type="title"/>
          </p:nvPr>
        </p:nvSpPr>
        <p:spPr/>
        <p:txBody>
          <a:bodyPr>
            <a:normAutofit/>
          </a:bodyPr>
          <a:lstStyle/>
          <a:p>
            <a:pPr marL="2689225"/>
            <a:r>
              <a:rPr lang="en-US" dirty="0"/>
              <a:t>Execute on the Strategic Plan</a:t>
            </a:r>
          </a:p>
        </p:txBody>
      </p:sp>
      <p:sp>
        <p:nvSpPr>
          <p:cNvPr id="3" name="Content Placeholder 2">
            <a:extLst>
              <a:ext uri="{FF2B5EF4-FFF2-40B4-BE49-F238E27FC236}">
                <a16:creationId xmlns:a16="http://schemas.microsoft.com/office/drawing/2014/main" id="{A9722554-4AAD-4B7C-8BB0-B461D2DDB64D}"/>
              </a:ext>
            </a:extLst>
          </p:cNvPr>
          <p:cNvSpPr>
            <a:spLocks noGrp="1"/>
          </p:cNvSpPr>
          <p:nvPr>
            <p:ph idx="1"/>
          </p:nvPr>
        </p:nvSpPr>
        <p:spPr/>
        <p:txBody>
          <a:bodyPr>
            <a:normAutofit/>
          </a:bodyPr>
          <a:lstStyle/>
          <a:p>
            <a:r>
              <a:rPr lang="en-US" dirty="0"/>
              <a:t>Goals, Initiatives, Activities in Jira</a:t>
            </a:r>
          </a:p>
          <a:p>
            <a:pPr lvl="0"/>
            <a:r>
              <a:rPr lang="en-US" dirty="0"/>
              <a:t>Ordered Strategic Backlog</a:t>
            </a:r>
          </a:p>
          <a:p>
            <a:pPr lvl="0"/>
            <a:r>
              <a:rPr lang="en-US" dirty="0"/>
              <a:t>Strategic Roadmap showing 3 years</a:t>
            </a:r>
          </a:p>
          <a:p>
            <a:pPr lvl="0"/>
            <a:r>
              <a:rPr lang="en-US" dirty="0"/>
              <a:t>Strategic Plan Scrum board</a:t>
            </a:r>
          </a:p>
          <a:p>
            <a:pPr lvl="0"/>
            <a:r>
              <a:rPr lang="en-US" dirty="0"/>
              <a:t>Scrum-like Agile practice using Iterations</a:t>
            </a:r>
          </a:p>
          <a:p>
            <a:pPr lvl="1"/>
            <a:r>
              <a:rPr lang="en-US" dirty="0"/>
              <a:t>Planning</a:t>
            </a:r>
          </a:p>
          <a:p>
            <a:pPr lvl="1"/>
            <a:r>
              <a:rPr lang="en-US" dirty="0"/>
              <a:t>Standups/Touchpoints</a:t>
            </a:r>
          </a:p>
          <a:p>
            <a:pPr lvl="1"/>
            <a:r>
              <a:rPr lang="en-US" dirty="0"/>
              <a:t>Burndowns</a:t>
            </a:r>
          </a:p>
          <a:p>
            <a:pPr lvl="1"/>
            <a:r>
              <a:rPr lang="en-US" dirty="0"/>
              <a:t>Review</a:t>
            </a:r>
          </a:p>
          <a:p>
            <a:pPr lvl="1"/>
            <a:r>
              <a:rPr lang="en-US" dirty="0"/>
              <a:t>Retrospective</a:t>
            </a:r>
          </a:p>
        </p:txBody>
      </p:sp>
      <p:pic>
        <p:nvPicPr>
          <p:cNvPr id="7" name="Picture 6">
            <a:extLst>
              <a:ext uri="{FF2B5EF4-FFF2-40B4-BE49-F238E27FC236}">
                <a16:creationId xmlns:a16="http://schemas.microsoft.com/office/drawing/2014/main" id="{4244C56E-B305-4C72-82AF-0851B077F14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6071" y="2280558"/>
            <a:ext cx="8252171" cy="4212318"/>
          </a:xfrm>
          <a:prstGeom prst="rect">
            <a:avLst/>
          </a:prstGeom>
        </p:spPr>
      </p:pic>
      <p:pic>
        <p:nvPicPr>
          <p:cNvPr id="8" name="Picture 7">
            <a:extLst>
              <a:ext uri="{FF2B5EF4-FFF2-40B4-BE49-F238E27FC236}">
                <a16:creationId xmlns:a16="http://schemas.microsoft.com/office/drawing/2014/main" id="{294198DF-8BF9-4736-B6A2-E163B42807A8}"/>
              </a:ext>
            </a:extLst>
          </p:cNvPr>
          <p:cNvPicPr>
            <a:picLocks noChangeAspect="1"/>
          </p:cNvPicPr>
          <p:nvPr/>
        </p:nvPicPr>
        <p:blipFill>
          <a:blip r:embed="rId4"/>
          <a:stretch>
            <a:fillRect/>
          </a:stretch>
        </p:blipFill>
        <p:spPr>
          <a:xfrm>
            <a:off x="163685" y="30415"/>
            <a:ext cx="3167344" cy="1621326"/>
          </a:xfrm>
          <a:prstGeom prst="rect">
            <a:avLst/>
          </a:prstGeom>
        </p:spPr>
      </p:pic>
    </p:spTree>
    <p:extLst>
      <p:ext uri="{BB962C8B-B14F-4D97-AF65-F5344CB8AC3E}">
        <p14:creationId xmlns:p14="http://schemas.microsoft.com/office/powerpoint/2010/main" val="3065084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99C7-BFD4-4E2E-88E9-526FD2F669BE}"/>
              </a:ext>
            </a:extLst>
          </p:cNvPr>
          <p:cNvSpPr>
            <a:spLocks noGrp="1"/>
          </p:cNvSpPr>
          <p:nvPr>
            <p:ph type="title"/>
          </p:nvPr>
        </p:nvSpPr>
        <p:spPr/>
        <p:txBody>
          <a:bodyPr/>
          <a:lstStyle/>
          <a:p>
            <a:r>
              <a:rPr lang="en-US" dirty="0"/>
              <a:t>Benefits and Outcomes</a:t>
            </a:r>
          </a:p>
        </p:txBody>
      </p:sp>
      <p:sp>
        <p:nvSpPr>
          <p:cNvPr id="10" name="Star: 5 Points 9">
            <a:extLst>
              <a:ext uri="{FF2B5EF4-FFF2-40B4-BE49-F238E27FC236}">
                <a16:creationId xmlns:a16="http://schemas.microsoft.com/office/drawing/2014/main" id="{483AE5E1-30C4-48D3-8C62-66E0B1FAFA62}"/>
              </a:ext>
            </a:extLst>
          </p:cNvPr>
          <p:cNvSpPr/>
          <p:nvPr/>
        </p:nvSpPr>
        <p:spPr>
          <a:xfrm>
            <a:off x="8186057" y="3372757"/>
            <a:ext cx="3886200" cy="2939143"/>
          </a:xfrm>
          <a:prstGeom prst="star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Agile Quality Management</a:t>
            </a:r>
          </a:p>
        </p:txBody>
      </p:sp>
      <p:sp>
        <p:nvSpPr>
          <p:cNvPr id="11" name="Star: 5 Points 10">
            <a:extLst>
              <a:ext uri="{FF2B5EF4-FFF2-40B4-BE49-F238E27FC236}">
                <a16:creationId xmlns:a16="http://schemas.microsoft.com/office/drawing/2014/main" id="{DE8A88B9-8F4D-42E7-91BA-64365D40978B}"/>
              </a:ext>
            </a:extLst>
          </p:cNvPr>
          <p:cNvSpPr/>
          <p:nvPr/>
        </p:nvSpPr>
        <p:spPr>
          <a:xfrm>
            <a:off x="3324303" y="3047141"/>
            <a:ext cx="1862739" cy="1500237"/>
          </a:xfrm>
          <a:prstGeom prst="star5">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dk1"/>
                </a:solidFill>
              </a:rPr>
              <a:t>Ops Mesh</a:t>
            </a:r>
          </a:p>
        </p:txBody>
      </p:sp>
      <p:sp>
        <p:nvSpPr>
          <p:cNvPr id="12" name="Star: 5 Points 11">
            <a:extLst>
              <a:ext uri="{FF2B5EF4-FFF2-40B4-BE49-F238E27FC236}">
                <a16:creationId xmlns:a16="http://schemas.microsoft.com/office/drawing/2014/main" id="{DD4E10D7-D8ED-45EF-83EE-C7CE8851A2DE}"/>
              </a:ext>
            </a:extLst>
          </p:cNvPr>
          <p:cNvSpPr/>
          <p:nvPr/>
        </p:nvSpPr>
        <p:spPr>
          <a:xfrm>
            <a:off x="2264124" y="4618005"/>
            <a:ext cx="1862739" cy="1638283"/>
          </a:xfrm>
          <a:prstGeom prst="star5">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dk1"/>
                </a:solidFill>
              </a:rPr>
              <a:t>BD Mesh</a:t>
            </a:r>
          </a:p>
        </p:txBody>
      </p:sp>
      <p:sp>
        <p:nvSpPr>
          <p:cNvPr id="13" name="Explosion: 8 Points 12">
            <a:extLst>
              <a:ext uri="{FF2B5EF4-FFF2-40B4-BE49-F238E27FC236}">
                <a16:creationId xmlns:a16="http://schemas.microsoft.com/office/drawing/2014/main" id="{B831078D-42D8-4197-B0E4-F8C5EF3EB203}"/>
              </a:ext>
            </a:extLst>
          </p:cNvPr>
          <p:cNvSpPr/>
          <p:nvPr/>
        </p:nvSpPr>
        <p:spPr>
          <a:xfrm>
            <a:off x="296825" y="2625625"/>
            <a:ext cx="2420893" cy="2633259"/>
          </a:xfrm>
          <a:prstGeom prst="irregularSeal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Cross-Functional Touchpoints</a:t>
            </a:r>
          </a:p>
        </p:txBody>
      </p:sp>
      <p:sp>
        <p:nvSpPr>
          <p:cNvPr id="15" name="Explosion: 8 Points 14">
            <a:extLst>
              <a:ext uri="{FF2B5EF4-FFF2-40B4-BE49-F238E27FC236}">
                <a16:creationId xmlns:a16="http://schemas.microsoft.com/office/drawing/2014/main" id="{EBE1691D-7B0D-4947-A54B-4E118E1460E6}"/>
              </a:ext>
            </a:extLst>
          </p:cNvPr>
          <p:cNvSpPr/>
          <p:nvPr/>
        </p:nvSpPr>
        <p:spPr>
          <a:xfrm>
            <a:off x="9174121" y="107998"/>
            <a:ext cx="2898136" cy="2939143"/>
          </a:xfrm>
          <a:prstGeom prst="irregularSeal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Modern Leadership</a:t>
            </a:r>
          </a:p>
        </p:txBody>
      </p:sp>
      <p:sp>
        <p:nvSpPr>
          <p:cNvPr id="16" name="Star: 5 Points 15">
            <a:extLst>
              <a:ext uri="{FF2B5EF4-FFF2-40B4-BE49-F238E27FC236}">
                <a16:creationId xmlns:a16="http://schemas.microsoft.com/office/drawing/2014/main" id="{7BCDF225-E49E-4687-BF12-68DFB4AF3E98}"/>
              </a:ext>
            </a:extLst>
          </p:cNvPr>
          <p:cNvSpPr/>
          <p:nvPr/>
        </p:nvSpPr>
        <p:spPr>
          <a:xfrm>
            <a:off x="5099352" y="4132131"/>
            <a:ext cx="2613177" cy="2071204"/>
          </a:xfrm>
          <a:prstGeom prst="star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Contract Retros</a:t>
            </a:r>
          </a:p>
        </p:txBody>
      </p:sp>
      <p:sp>
        <p:nvSpPr>
          <p:cNvPr id="17" name="Scroll: Horizontal 16">
            <a:extLst>
              <a:ext uri="{FF2B5EF4-FFF2-40B4-BE49-F238E27FC236}">
                <a16:creationId xmlns:a16="http://schemas.microsoft.com/office/drawing/2014/main" id="{54C743D3-8218-46A9-A7BA-B20FD3D576FA}"/>
              </a:ext>
            </a:extLst>
          </p:cNvPr>
          <p:cNvSpPr/>
          <p:nvPr/>
        </p:nvSpPr>
        <p:spPr>
          <a:xfrm>
            <a:off x="3874032" y="1468843"/>
            <a:ext cx="4425043" cy="957943"/>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lvl="0"/>
            <a:r>
              <a:rPr lang="en-US" sz="2800" dirty="0"/>
              <a:t>“Let’s go completely Agile!”</a:t>
            </a:r>
          </a:p>
        </p:txBody>
      </p:sp>
    </p:spTree>
    <p:extLst>
      <p:ext uri="{BB962C8B-B14F-4D97-AF65-F5344CB8AC3E}">
        <p14:creationId xmlns:p14="http://schemas.microsoft.com/office/powerpoint/2010/main" val="58589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29FD-609B-467C-B6AD-25B9971F1067}"/>
              </a:ext>
            </a:extLst>
          </p:cNvPr>
          <p:cNvSpPr>
            <a:spLocks noGrp="1"/>
          </p:cNvSpPr>
          <p:nvPr>
            <p:ph type="title"/>
          </p:nvPr>
        </p:nvSpPr>
        <p:spPr>
          <a:xfrm>
            <a:off x="5943600" y="365126"/>
            <a:ext cx="6169306" cy="957318"/>
          </a:xfrm>
        </p:spPr>
        <p:txBody>
          <a:bodyPr/>
          <a:lstStyle/>
          <a:p>
            <a:r>
              <a:rPr lang="en-US" dirty="0"/>
              <a:t>Connecting the Company</a:t>
            </a:r>
          </a:p>
        </p:txBody>
      </p:sp>
      <p:sp>
        <p:nvSpPr>
          <p:cNvPr id="3" name="Content Placeholder 2">
            <a:extLst>
              <a:ext uri="{FF2B5EF4-FFF2-40B4-BE49-F238E27FC236}">
                <a16:creationId xmlns:a16="http://schemas.microsoft.com/office/drawing/2014/main" id="{78C01888-1F5C-4AE4-99C1-E699790134D2}"/>
              </a:ext>
            </a:extLst>
          </p:cNvPr>
          <p:cNvSpPr>
            <a:spLocks noGrp="1"/>
          </p:cNvSpPr>
          <p:nvPr>
            <p:ph idx="1"/>
          </p:nvPr>
        </p:nvSpPr>
        <p:spPr>
          <a:xfrm>
            <a:off x="838199" y="4308641"/>
            <a:ext cx="3773557" cy="1901176"/>
          </a:xfrm>
        </p:spPr>
        <p:txBody>
          <a:bodyPr>
            <a:normAutofit fontScale="92500" lnSpcReduction="10000"/>
          </a:bodyPr>
          <a:lstStyle/>
          <a:p>
            <a:pPr marL="0" lvl="0" indent="0" algn="ctr">
              <a:buNone/>
            </a:pPr>
            <a:r>
              <a:rPr lang="en-US" u="sng" dirty="0"/>
              <a:t>Value-driven Acceleration</a:t>
            </a:r>
          </a:p>
          <a:p>
            <a:pPr marL="0" lvl="0" indent="0" algn="ctr">
              <a:buNone/>
            </a:pPr>
            <a:r>
              <a:rPr lang="en-US" dirty="0"/>
              <a:t>All work can tie back to the highest priority Strategic Goals and Initiatives</a:t>
            </a:r>
          </a:p>
          <a:p>
            <a:pPr marL="0" indent="0">
              <a:buNone/>
            </a:pPr>
            <a:endParaRPr lang="en-US" dirty="0"/>
          </a:p>
        </p:txBody>
      </p:sp>
      <p:grpSp>
        <p:nvGrpSpPr>
          <p:cNvPr id="5" name="Group 4">
            <a:extLst>
              <a:ext uri="{FF2B5EF4-FFF2-40B4-BE49-F238E27FC236}">
                <a16:creationId xmlns:a16="http://schemas.microsoft.com/office/drawing/2014/main" id="{C0BD1125-FE88-4FC0-B74C-CB4F97F0DD4B}"/>
              </a:ext>
            </a:extLst>
          </p:cNvPr>
          <p:cNvGrpSpPr/>
          <p:nvPr/>
        </p:nvGrpSpPr>
        <p:grpSpPr>
          <a:xfrm>
            <a:off x="2138585" y="102283"/>
            <a:ext cx="2078540" cy="1226916"/>
            <a:chOff x="5283843" y="2887884"/>
            <a:chExt cx="2078540" cy="1226916"/>
          </a:xfrm>
        </p:grpSpPr>
        <p:pic>
          <p:nvPicPr>
            <p:cNvPr id="6" name="Picture 2" descr="Image result for colored notecard">
              <a:extLst>
                <a:ext uri="{FF2B5EF4-FFF2-40B4-BE49-F238E27FC236}">
                  <a16:creationId xmlns:a16="http://schemas.microsoft.com/office/drawing/2014/main" id="{01ED5A81-DBC4-4FE3-910A-B141167DD3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21" t="14494" r="12770" b="20950"/>
            <a:stretch/>
          </p:blipFill>
          <p:spPr bwMode="auto">
            <a:xfrm>
              <a:off x="5283843" y="2887884"/>
              <a:ext cx="2078540" cy="1226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4E6470-51DF-463B-80EF-E9020D43AE5D}"/>
                </a:ext>
              </a:extLst>
            </p:cNvPr>
            <p:cNvSpPr txBox="1"/>
            <p:nvPr/>
          </p:nvSpPr>
          <p:spPr>
            <a:xfrm>
              <a:off x="5283843" y="3188825"/>
              <a:ext cx="2078540" cy="707886"/>
            </a:xfrm>
            <a:prstGeom prst="rect">
              <a:avLst/>
            </a:prstGeom>
            <a:noFill/>
          </p:spPr>
          <p:txBody>
            <a:bodyPr wrap="square" rtlCol="0">
              <a:spAutoFit/>
            </a:bodyPr>
            <a:lstStyle/>
            <a:p>
              <a:pPr algn="ctr"/>
              <a:r>
                <a:rPr lang="en-US" sz="4000" b="1" dirty="0">
                  <a:latin typeface="MV Boli" panose="02000500030200090000" pitchFamily="2" charset="0"/>
                  <a:cs typeface="MV Boli" panose="02000500030200090000" pitchFamily="2" charset="0"/>
                </a:rPr>
                <a:t>Goal</a:t>
              </a:r>
            </a:p>
          </p:txBody>
        </p:sp>
      </p:grpSp>
      <p:grpSp>
        <p:nvGrpSpPr>
          <p:cNvPr id="8" name="Group 7">
            <a:extLst>
              <a:ext uri="{FF2B5EF4-FFF2-40B4-BE49-F238E27FC236}">
                <a16:creationId xmlns:a16="http://schemas.microsoft.com/office/drawing/2014/main" id="{BC4F014B-C3D5-40D9-9B34-8549698F166E}"/>
              </a:ext>
            </a:extLst>
          </p:cNvPr>
          <p:cNvGrpSpPr/>
          <p:nvPr/>
        </p:nvGrpSpPr>
        <p:grpSpPr>
          <a:xfrm>
            <a:off x="3623475" y="1144011"/>
            <a:ext cx="2119051" cy="1226916"/>
            <a:chOff x="7413583" y="3769489"/>
            <a:chExt cx="2119051" cy="1226916"/>
          </a:xfrm>
        </p:grpSpPr>
        <p:pic>
          <p:nvPicPr>
            <p:cNvPr id="9" name="Picture 2" descr="Image result for colored notecard">
              <a:extLst>
                <a:ext uri="{FF2B5EF4-FFF2-40B4-BE49-F238E27FC236}">
                  <a16:creationId xmlns:a16="http://schemas.microsoft.com/office/drawing/2014/main" id="{A336ECEA-036B-4CD8-B2D8-DEE97A9E227B}"/>
                </a:ext>
              </a:extLst>
            </p:cNvPr>
            <p:cNvPicPr>
              <a:picLocks noChangeAspect="1" noChangeArrowheads="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4621" t="14494" r="12770" b="20950"/>
            <a:stretch/>
          </p:blipFill>
          <p:spPr bwMode="auto">
            <a:xfrm>
              <a:off x="7454094" y="3769489"/>
              <a:ext cx="2078540" cy="12269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0218D1C-70B1-4251-B17D-2DF625FBE080}"/>
                </a:ext>
              </a:extLst>
            </p:cNvPr>
            <p:cNvSpPr txBox="1"/>
            <p:nvPr/>
          </p:nvSpPr>
          <p:spPr>
            <a:xfrm>
              <a:off x="7413583" y="3914198"/>
              <a:ext cx="2078540" cy="1077218"/>
            </a:xfrm>
            <a:prstGeom prst="rect">
              <a:avLst/>
            </a:prstGeom>
            <a:noFill/>
          </p:spPr>
          <p:txBody>
            <a:bodyPr wrap="square" rtlCol="0">
              <a:spAutoFit/>
            </a:bodyPr>
            <a:lstStyle/>
            <a:p>
              <a:pPr algn="ctr"/>
              <a:r>
                <a:rPr lang="en-US" sz="3200" b="1" dirty="0">
                  <a:latin typeface="MV Boli" panose="02000500030200090000" pitchFamily="2" charset="0"/>
                  <a:cs typeface="MV Boli" panose="02000500030200090000" pitchFamily="2" charset="0"/>
                </a:rPr>
                <a:t>Strategic Initiative</a:t>
              </a:r>
            </a:p>
          </p:txBody>
        </p:sp>
      </p:grpSp>
      <p:grpSp>
        <p:nvGrpSpPr>
          <p:cNvPr id="11" name="Group 10">
            <a:extLst>
              <a:ext uri="{FF2B5EF4-FFF2-40B4-BE49-F238E27FC236}">
                <a16:creationId xmlns:a16="http://schemas.microsoft.com/office/drawing/2014/main" id="{CFB90986-7401-4064-B26F-BA21B860988E}"/>
              </a:ext>
            </a:extLst>
          </p:cNvPr>
          <p:cNvGrpSpPr/>
          <p:nvPr/>
        </p:nvGrpSpPr>
        <p:grpSpPr>
          <a:xfrm>
            <a:off x="5295464" y="2255353"/>
            <a:ext cx="2089907" cy="1226916"/>
            <a:chOff x="7442727" y="3769489"/>
            <a:chExt cx="2089907" cy="1226916"/>
          </a:xfrm>
        </p:grpSpPr>
        <p:pic>
          <p:nvPicPr>
            <p:cNvPr id="12" name="Picture 2" descr="Image result for colored notecard">
              <a:extLst>
                <a:ext uri="{FF2B5EF4-FFF2-40B4-BE49-F238E27FC236}">
                  <a16:creationId xmlns:a16="http://schemas.microsoft.com/office/drawing/2014/main" id="{67357726-401C-4318-983A-119C71D40E7C}"/>
                </a:ext>
              </a:extLst>
            </p:cNvPr>
            <p:cNvPicPr>
              <a:picLocks noChangeAspect="1" noChangeArrowheads="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4621" t="14494" r="12770" b="20950"/>
            <a:stretch/>
          </p:blipFill>
          <p:spPr bwMode="auto">
            <a:xfrm>
              <a:off x="7454094" y="3769489"/>
              <a:ext cx="2078540" cy="12269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2CE3B04-7850-40B8-81F2-861730C82801}"/>
                </a:ext>
              </a:extLst>
            </p:cNvPr>
            <p:cNvSpPr txBox="1"/>
            <p:nvPr/>
          </p:nvSpPr>
          <p:spPr>
            <a:xfrm>
              <a:off x="7442727" y="3884847"/>
              <a:ext cx="2078540" cy="1077218"/>
            </a:xfrm>
            <a:prstGeom prst="rect">
              <a:avLst/>
            </a:prstGeom>
            <a:noFill/>
          </p:spPr>
          <p:txBody>
            <a:bodyPr wrap="square" rtlCol="0">
              <a:spAutoFit/>
            </a:bodyPr>
            <a:lstStyle/>
            <a:p>
              <a:pPr algn="ctr"/>
              <a:r>
                <a:rPr lang="en-US" sz="3200" b="1" dirty="0">
                  <a:latin typeface="MV Boli" panose="02000500030200090000" pitchFamily="2" charset="0"/>
                  <a:cs typeface="MV Boli" panose="02000500030200090000" pitchFamily="2" charset="0"/>
                </a:rPr>
                <a:t>Strategic Activity</a:t>
              </a:r>
            </a:p>
          </p:txBody>
        </p:sp>
      </p:grpSp>
      <p:sp>
        <p:nvSpPr>
          <p:cNvPr id="18" name="Arrow: Bent 17">
            <a:extLst>
              <a:ext uri="{FF2B5EF4-FFF2-40B4-BE49-F238E27FC236}">
                <a16:creationId xmlns:a16="http://schemas.microsoft.com/office/drawing/2014/main" id="{3D5C9AEA-A530-4B26-93D3-1E42BA7F0B81}"/>
              </a:ext>
            </a:extLst>
          </p:cNvPr>
          <p:cNvSpPr/>
          <p:nvPr/>
        </p:nvSpPr>
        <p:spPr>
          <a:xfrm rot="16200000" flipH="1" flipV="1">
            <a:off x="5783261" y="1478398"/>
            <a:ext cx="733057" cy="826103"/>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9" name="Arrow: Bent 18">
            <a:extLst>
              <a:ext uri="{FF2B5EF4-FFF2-40B4-BE49-F238E27FC236}">
                <a16:creationId xmlns:a16="http://schemas.microsoft.com/office/drawing/2014/main" id="{199FDE29-2189-4288-A44D-D5299E41E3A2}"/>
              </a:ext>
            </a:extLst>
          </p:cNvPr>
          <p:cNvSpPr/>
          <p:nvPr/>
        </p:nvSpPr>
        <p:spPr>
          <a:xfrm rot="16200000" flipH="1" flipV="1">
            <a:off x="7443261" y="2503990"/>
            <a:ext cx="733057" cy="826103"/>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1033E2F3-912E-4CA4-80A9-B727E9DC24D1}"/>
              </a:ext>
            </a:extLst>
          </p:cNvPr>
          <p:cNvSpPr/>
          <p:nvPr/>
        </p:nvSpPr>
        <p:spPr>
          <a:xfrm rot="16200000" flipH="1" flipV="1">
            <a:off x="8919109" y="3521171"/>
            <a:ext cx="733057" cy="826103"/>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BA4B59D8-47F6-4612-AED4-A449C2CF21F6}"/>
              </a:ext>
            </a:extLst>
          </p:cNvPr>
          <p:cNvSpPr/>
          <p:nvPr/>
        </p:nvSpPr>
        <p:spPr>
          <a:xfrm rot="16200000" flipH="1" flipV="1">
            <a:off x="4234713" y="355245"/>
            <a:ext cx="733057" cy="826103"/>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28" name="Arrow: Bent 27">
            <a:extLst>
              <a:ext uri="{FF2B5EF4-FFF2-40B4-BE49-F238E27FC236}">
                <a16:creationId xmlns:a16="http://schemas.microsoft.com/office/drawing/2014/main" id="{F63A1073-CE4A-434E-85E7-3329690A164D}"/>
              </a:ext>
            </a:extLst>
          </p:cNvPr>
          <p:cNvSpPr/>
          <p:nvPr/>
        </p:nvSpPr>
        <p:spPr>
          <a:xfrm rot="16200000" flipH="1" flipV="1">
            <a:off x="10385234" y="4542237"/>
            <a:ext cx="733057" cy="826103"/>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cxnSp>
        <p:nvCxnSpPr>
          <p:cNvPr id="30" name="Straight Connector 29">
            <a:extLst>
              <a:ext uri="{FF2B5EF4-FFF2-40B4-BE49-F238E27FC236}">
                <a16:creationId xmlns:a16="http://schemas.microsoft.com/office/drawing/2014/main" id="{6FA2B20D-77DE-4A54-915F-7197157F1A9E}"/>
              </a:ext>
            </a:extLst>
          </p:cNvPr>
          <p:cNvCxnSpPr/>
          <p:nvPr/>
        </p:nvCxnSpPr>
        <p:spPr>
          <a:xfrm>
            <a:off x="775504" y="3390656"/>
            <a:ext cx="10509812" cy="0"/>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4" name="Group 13">
            <a:extLst>
              <a:ext uri="{FF2B5EF4-FFF2-40B4-BE49-F238E27FC236}">
                <a16:creationId xmlns:a16="http://schemas.microsoft.com/office/drawing/2014/main" id="{D762E315-3D5C-4473-A42D-DAC4672184B7}"/>
              </a:ext>
            </a:extLst>
          </p:cNvPr>
          <p:cNvGrpSpPr/>
          <p:nvPr/>
        </p:nvGrpSpPr>
        <p:grpSpPr>
          <a:xfrm>
            <a:off x="6770519" y="3291460"/>
            <a:ext cx="2090700" cy="1226916"/>
            <a:chOff x="7441934" y="3769489"/>
            <a:chExt cx="2090700" cy="1226916"/>
          </a:xfrm>
        </p:grpSpPr>
        <p:pic>
          <p:nvPicPr>
            <p:cNvPr id="15" name="Picture 2" descr="Image result for colored notecard">
              <a:extLst>
                <a:ext uri="{FF2B5EF4-FFF2-40B4-BE49-F238E27FC236}">
                  <a16:creationId xmlns:a16="http://schemas.microsoft.com/office/drawing/2014/main" id="{1477EFBF-BDF0-4C40-B568-76EAA51C2A29}"/>
                </a:ext>
              </a:extLst>
            </p:cNvPr>
            <p:cNvPicPr>
              <a:picLocks noChangeAspect="1" noChangeArrowheads="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4621" t="14494" r="12770" b="20950"/>
            <a:stretch/>
          </p:blipFill>
          <p:spPr bwMode="auto">
            <a:xfrm>
              <a:off x="7454094" y="3769489"/>
              <a:ext cx="2078540" cy="122691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9F7124B-B8E1-485A-AC8C-2D075CAA9F66}"/>
                </a:ext>
              </a:extLst>
            </p:cNvPr>
            <p:cNvSpPr txBox="1"/>
            <p:nvPr/>
          </p:nvSpPr>
          <p:spPr>
            <a:xfrm>
              <a:off x="7441934" y="4105956"/>
              <a:ext cx="2078540" cy="584775"/>
            </a:xfrm>
            <a:prstGeom prst="rect">
              <a:avLst/>
            </a:prstGeom>
            <a:noFill/>
          </p:spPr>
          <p:txBody>
            <a:bodyPr wrap="square" rtlCol="0">
              <a:spAutoFit/>
            </a:bodyPr>
            <a:lstStyle/>
            <a:p>
              <a:pPr algn="ctr"/>
              <a:r>
                <a:rPr lang="en-US" sz="3200" b="1" dirty="0">
                  <a:latin typeface="MV Boli" panose="02000500030200090000" pitchFamily="2" charset="0"/>
                  <a:cs typeface="MV Boli" panose="02000500030200090000" pitchFamily="2" charset="0"/>
                </a:rPr>
                <a:t>Epics</a:t>
              </a:r>
            </a:p>
          </p:txBody>
        </p:sp>
      </p:grpSp>
      <p:grpSp>
        <p:nvGrpSpPr>
          <p:cNvPr id="20" name="Group 19">
            <a:extLst>
              <a:ext uri="{FF2B5EF4-FFF2-40B4-BE49-F238E27FC236}">
                <a16:creationId xmlns:a16="http://schemas.microsoft.com/office/drawing/2014/main" id="{8767DF54-8134-40A4-A186-A6346EBBF2D0}"/>
              </a:ext>
            </a:extLst>
          </p:cNvPr>
          <p:cNvGrpSpPr/>
          <p:nvPr/>
        </p:nvGrpSpPr>
        <p:grpSpPr>
          <a:xfrm>
            <a:off x="8246367" y="4308641"/>
            <a:ext cx="2090700" cy="1226916"/>
            <a:chOff x="7441934" y="3769489"/>
            <a:chExt cx="2090700" cy="1226916"/>
          </a:xfrm>
        </p:grpSpPr>
        <p:pic>
          <p:nvPicPr>
            <p:cNvPr id="21" name="Picture 2" descr="Image result for colored notecard">
              <a:extLst>
                <a:ext uri="{FF2B5EF4-FFF2-40B4-BE49-F238E27FC236}">
                  <a16:creationId xmlns:a16="http://schemas.microsoft.com/office/drawing/2014/main" id="{EAAC4B7A-32C8-449F-90FA-0705BCAED65A}"/>
                </a:ext>
              </a:extLst>
            </p:cNvPr>
            <p:cNvPicPr>
              <a:picLocks noChangeAspect="1" noChangeArrowheads="1"/>
            </p:cNvPicPr>
            <p:nvPr/>
          </p:nvPicPr>
          <p:blipFill rotWithShape="1">
            <a:blip r:embed="rId4">
              <a:duotone>
                <a:prstClr val="black"/>
                <a:srgbClr val="9966FF">
                  <a:tint val="45000"/>
                  <a:satMod val="400000"/>
                </a:srgb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4621" t="14494" r="12770" b="20950"/>
            <a:stretch/>
          </p:blipFill>
          <p:spPr bwMode="auto">
            <a:xfrm>
              <a:off x="7454094" y="3769489"/>
              <a:ext cx="2078540" cy="122691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8D45865-9EE6-473E-986B-3E7B42176FAC}"/>
                </a:ext>
              </a:extLst>
            </p:cNvPr>
            <p:cNvSpPr txBox="1"/>
            <p:nvPr/>
          </p:nvSpPr>
          <p:spPr>
            <a:xfrm>
              <a:off x="7441934" y="4105956"/>
              <a:ext cx="2078540" cy="584775"/>
            </a:xfrm>
            <a:prstGeom prst="rect">
              <a:avLst/>
            </a:prstGeom>
            <a:noFill/>
          </p:spPr>
          <p:txBody>
            <a:bodyPr wrap="square" rtlCol="0">
              <a:spAutoFit/>
            </a:bodyPr>
            <a:lstStyle/>
            <a:p>
              <a:pPr algn="ctr"/>
              <a:r>
                <a:rPr lang="en-US" sz="3200" b="1" dirty="0">
                  <a:latin typeface="MV Boli" panose="02000500030200090000" pitchFamily="2" charset="0"/>
                  <a:cs typeface="MV Boli" panose="02000500030200090000" pitchFamily="2" charset="0"/>
                </a:rPr>
                <a:t>Stories</a:t>
              </a:r>
            </a:p>
          </p:txBody>
        </p:sp>
      </p:grpSp>
      <p:grpSp>
        <p:nvGrpSpPr>
          <p:cNvPr id="25" name="Group 24">
            <a:extLst>
              <a:ext uri="{FF2B5EF4-FFF2-40B4-BE49-F238E27FC236}">
                <a16:creationId xmlns:a16="http://schemas.microsoft.com/office/drawing/2014/main" id="{068B5A0C-017C-48F9-889B-9619F3F8F8A7}"/>
              </a:ext>
            </a:extLst>
          </p:cNvPr>
          <p:cNvGrpSpPr/>
          <p:nvPr/>
        </p:nvGrpSpPr>
        <p:grpSpPr>
          <a:xfrm>
            <a:off x="9712492" y="5329707"/>
            <a:ext cx="2090700" cy="1226916"/>
            <a:chOff x="7441934" y="3769489"/>
            <a:chExt cx="2090700" cy="1226916"/>
          </a:xfrm>
        </p:grpSpPr>
        <p:pic>
          <p:nvPicPr>
            <p:cNvPr id="26" name="Picture 2" descr="Image result for colored notecard">
              <a:extLst>
                <a:ext uri="{FF2B5EF4-FFF2-40B4-BE49-F238E27FC236}">
                  <a16:creationId xmlns:a16="http://schemas.microsoft.com/office/drawing/2014/main" id="{5197F454-1620-4895-8577-906F97ECD61A}"/>
                </a:ext>
              </a:extLst>
            </p:cNvPr>
            <p:cNvPicPr>
              <a:picLocks noChangeAspect="1" noChangeArrowheads="1"/>
            </p:cNvPicPr>
            <p:nvPr/>
          </p:nvPicPr>
          <p:blipFill rotWithShape="1">
            <a:blip r:embed="rId6">
              <a:duotone>
                <a:prstClr val="black"/>
                <a:srgbClr val="FF6D6D">
                  <a:tint val="45000"/>
                  <a:satMod val="400000"/>
                </a:srgb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4621" t="14494" r="12770" b="20950"/>
            <a:stretch/>
          </p:blipFill>
          <p:spPr bwMode="auto">
            <a:xfrm>
              <a:off x="7454094" y="3769489"/>
              <a:ext cx="2078540" cy="122691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CBAF76C-D757-4FA8-9061-2C7BF3495EB0}"/>
                </a:ext>
              </a:extLst>
            </p:cNvPr>
            <p:cNvSpPr txBox="1"/>
            <p:nvPr/>
          </p:nvSpPr>
          <p:spPr>
            <a:xfrm>
              <a:off x="7441934" y="4105956"/>
              <a:ext cx="2078540" cy="584775"/>
            </a:xfrm>
            <a:prstGeom prst="rect">
              <a:avLst/>
            </a:prstGeom>
            <a:noFill/>
          </p:spPr>
          <p:txBody>
            <a:bodyPr wrap="square" rtlCol="0">
              <a:spAutoFit/>
            </a:bodyPr>
            <a:lstStyle/>
            <a:p>
              <a:pPr algn="ctr"/>
              <a:r>
                <a:rPr lang="en-US" sz="3200" b="1" dirty="0">
                  <a:latin typeface="MV Boli" panose="02000500030200090000" pitchFamily="2" charset="0"/>
                  <a:cs typeface="MV Boli" panose="02000500030200090000" pitchFamily="2" charset="0"/>
                </a:rPr>
                <a:t>Sub-Tasks</a:t>
              </a:r>
            </a:p>
          </p:txBody>
        </p:sp>
      </p:grpSp>
      <p:pic>
        <p:nvPicPr>
          <p:cNvPr id="17" name="Picture 16">
            <a:extLst>
              <a:ext uri="{FF2B5EF4-FFF2-40B4-BE49-F238E27FC236}">
                <a16:creationId xmlns:a16="http://schemas.microsoft.com/office/drawing/2014/main" id="{353C0758-3BCA-4AD0-A71A-E3DCBF01E1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7021" y="127802"/>
            <a:ext cx="549388" cy="549388"/>
          </a:xfrm>
          <a:prstGeom prst="rect">
            <a:avLst/>
          </a:prstGeom>
        </p:spPr>
      </p:pic>
    </p:spTree>
    <p:extLst>
      <p:ext uri="{BB962C8B-B14F-4D97-AF65-F5344CB8AC3E}">
        <p14:creationId xmlns:p14="http://schemas.microsoft.com/office/powerpoint/2010/main" val="2819141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2DF7-E140-4DCD-8335-8610E7D75C3F}"/>
              </a:ext>
            </a:extLst>
          </p:cNvPr>
          <p:cNvSpPr>
            <a:spLocks noGrp="1"/>
          </p:cNvSpPr>
          <p:nvPr>
            <p:ph type="title"/>
          </p:nvPr>
        </p:nvSpPr>
        <p:spPr>
          <a:xfrm>
            <a:off x="838199" y="365125"/>
            <a:ext cx="11103429" cy="1325563"/>
          </a:xfrm>
        </p:spPr>
        <p:txBody>
          <a:bodyPr>
            <a:normAutofit/>
          </a:bodyPr>
          <a:lstStyle/>
          <a:p>
            <a:r>
              <a:rPr lang="en-US" sz="4000" dirty="0"/>
              <a:t>Round 2: Customer Intimacy and Psychological Safety</a:t>
            </a:r>
          </a:p>
        </p:txBody>
      </p:sp>
      <p:sp>
        <p:nvSpPr>
          <p:cNvPr id="8" name="Rectangle 2">
            <a:extLst>
              <a:ext uri="{FF2B5EF4-FFF2-40B4-BE49-F238E27FC236}">
                <a16:creationId xmlns:a16="http://schemas.microsoft.com/office/drawing/2014/main" id="{8F645BFF-B802-4DEB-B5FA-3F73EEF55CCF}"/>
              </a:ext>
            </a:extLst>
          </p:cNvPr>
          <p:cNvSpPr>
            <a:spLocks noChangeArrowheads="1"/>
          </p:cNvSpPr>
          <p:nvPr/>
        </p:nvSpPr>
        <p:spPr bwMode="auto">
          <a:xfrm flipV="1">
            <a:off x="6430451" y="-2"/>
            <a:ext cx="5761548" cy="411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7" name="2AA90C40-2376-47F2-BCD6-78DCE41DB7AD" descr="cid:2AA90C40-2376-47F2-BCD6-78DCE41DB7AD">
            <a:extLst>
              <a:ext uri="{FF2B5EF4-FFF2-40B4-BE49-F238E27FC236}">
                <a16:creationId xmlns:a16="http://schemas.microsoft.com/office/drawing/2014/main" id="{64F500D5-64C4-4C88-998B-7F8F262084E7}"/>
              </a:ext>
            </a:extLst>
          </p:cNvPr>
          <p:cNvPicPr>
            <a:picLocks noChangeAspect="1" noChangeArrowheads="1"/>
          </p:cNvPicPr>
          <p:nvPr/>
        </p:nvPicPr>
        <p:blipFill rotWithShape="1">
          <a:blip r:embed="rId3" r:link="rId4" cstate="screen">
            <a:extLst>
              <a:ext uri="{28A0092B-C50C-407E-A947-70E740481C1C}">
                <a14:useLocalDpi xmlns:a14="http://schemas.microsoft.com/office/drawing/2010/main"/>
              </a:ext>
            </a:extLst>
          </a:blip>
          <a:srcRect t="24610"/>
          <a:stretch>
            <a:fillRect/>
          </a:stretch>
        </p:blipFill>
        <p:spPr bwMode="auto">
          <a:xfrm>
            <a:off x="1682007" y="1480458"/>
            <a:ext cx="8942698" cy="50564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712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E197D-9C62-418C-9B4A-96C99A14189F}"/>
              </a:ext>
            </a:extLst>
          </p:cNvPr>
          <p:cNvSpPr>
            <a:spLocks noGrp="1"/>
          </p:cNvSpPr>
          <p:nvPr>
            <p:ph type="title"/>
          </p:nvPr>
        </p:nvSpPr>
        <p:spPr/>
        <p:txBody>
          <a:bodyPr>
            <a:normAutofit/>
          </a:bodyPr>
          <a:lstStyle/>
          <a:p>
            <a:r>
              <a:rPr lang="en-US" sz="5400" dirty="0"/>
              <a:t>Let’s Talk A Bit More About the Practices and Behaviors Themselves</a:t>
            </a:r>
          </a:p>
        </p:txBody>
      </p:sp>
      <p:sp>
        <p:nvSpPr>
          <p:cNvPr id="5" name="Text Placeholder 4">
            <a:extLst>
              <a:ext uri="{FF2B5EF4-FFF2-40B4-BE49-F238E27FC236}">
                <a16:creationId xmlns:a16="http://schemas.microsoft.com/office/drawing/2014/main" id="{3F813CB4-E79B-4E57-B81F-D884CD91463F}"/>
              </a:ext>
            </a:extLst>
          </p:cNvPr>
          <p:cNvSpPr>
            <a:spLocks noGrp="1"/>
          </p:cNvSpPr>
          <p:nvPr>
            <p:ph type="body" idx="1"/>
          </p:nvPr>
        </p:nvSpPr>
        <p:spPr/>
        <p:txBody>
          <a:bodyPr/>
          <a:lstStyle/>
          <a:p>
            <a:r>
              <a:rPr lang="en-US" dirty="0"/>
              <a:t>Seeing Agile from the Business Lens</a:t>
            </a:r>
          </a:p>
        </p:txBody>
      </p:sp>
    </p:spTree>
    <p:extLst>
      <p:ext uri="{BB962C8B-B14F-4D97-AF65-F5344CB8AC3E}">
        <p14:creationId xmlns:p14="http://schemas.microsoft.com/office/powerpoint/2010/main" val="1705164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U-Turn 19">
            <a:extLst>
              <a:ext uri="{FF2B5EF4-FFF2-40B4-BE49-F238E27FC236}">
                <a16:creationId xmlns:a16="http://schemas.microsoft.com/office/drawing/2014/main" id="{B279A7E2-D6F9-41FB-9A65-F9049E668028}"/>
              </a:ext>
            </a:extLst>
          </p:cNvPr>
          <p:cNvSpPr/>
          <p:nvPr/>
        </p:nvSpPr>
        <p:spPr>
          <a:xfrm rot="16200000">
            <a:off x="8739077" y="4404808"/>
            <a:ext cx="1231695" cy="829897"/>
          </a:xfrm>
          <a:prstGeom prst="uturnArrow">
            <a:avLst>
              <a:gd name="adj1" fmla="val 25000"/>
              <a:gd name="adj2" fmla="val 25000"/>
              <a:gd name="adj3" fmla="val 25000"/>
              <a:gd name="adj4" fmla="val 43750"/>
              <a:gd name="adj5" fmla="val 75000"/>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Arrow: U-Turn 23">
            <a:extLst>
              <a:ext uri="{FF2B5EF4-FFF2-40B4-BE49-F238E27FC236}">
                <a16:creationId xmlns:a16="http://schemas.microsoft.com/office/drawing/2014/main" id="{6F992D94-9077-4B69-BC4F-0062788CD286}"/>
              </a:ext>
            </a:extLst>
          </p:cNvPr>
          <p:cNvSpPr/>
          <p:nvPr/>
        </p:nvSpPr>
        <p:spPr>
          <a:xfrm rot="16200000">
            <a:off x="8740245" y="2994599"/>
            <a:ext cx="1231695" cy="829897"/>
          </a:xfrm>
          <a:prstGeom prst="uturnArrow">
            <a:avLst>
              <a:gd name="adj1" fmla="val 25000"/>
              <a:gd name="adj2" fmla="val 25000"/>
              <a:gd name="adj3" fmla="val 25000"/>
              <a:gd name="adj4" fmla="val 43750"/>
              <a:gd name="adj5" fmla="val 75000"/>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Arrow: U-Turn 24">
            <a:extLst>
              <a:ext uri="{FF2B5EF4-FFF2-40B4-BE49-F238E27FC236}">
                <a16:creationId xmlns:a16="http://schemas.microsoft.com/office/drawing/2014/main" id="{D5C076FC-88C5-435E-8C12-886CEFE2BAA7}"/>
              </a:ext>
            </a:extLst>
          </p:cNvPr>
          <p:cNvSpPr/>
          <p:nvPr/>
        </p:nvSpPr>
        <p:spPr>
          <a:xfrm rot="16200000">
            <a:off x="8739076" y="1632136"/>
            <a:ext cx="1231695" cy="829897"/>
          </a:xfrm>
          <a:prstGeom prst="uturnArrow">
            <a:avLst>
              <a:gd name="adj1" fmla="val 25000"/>
              <a:gd name="adj2" fmla="val 25000"/>
              <a:gd name="adj3" fmla="val 25000"/>
              <a:gd name="adj4" fmla="val 43750"/>
              <a:gd name="adj5" fmla="val 75000"/>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3F22CCA-FFBE-431C-88D8-FE986A14D31F}"/>
              </a:ext>
            </a:extLst>
          </p:cNvPr>
          <p:cNvSpPr>
            <a:spLocks noGrp="1"/>
          </p:cNvSpPr>
          <p:nvPr>
            <p:ph type="title"/>
          </p:nvPr>
        </p:nvSpPr>
        <p:spPr/>
        <p:txBody>
          <a:bodyPr>
            <a:normAutofit/>
          </a:bodyPr>
          <a:lstStyle/>
          <a:p>
            <a:r>
              <a:rPr lang="en-US" dirty="0"/>
              <a:t>Value-driven Focus</a:t>
            </a:r>
          </a:p>
        </p:txBody>
      </p:sp>
      <p:sp>
        <p:nvSpPr>
          <p:cNvPr id="3" name="Content Placeholder 2">
            <a:extLst>
              <a:ext uri="{FF2B5EF4-FFF2-40B4-BE49-F238E27FC236}">
                <a16:creationId xmlns:a16="http://schemas.microsoft.com/office/drawing/2014/main" id="{06CD1D2E-1412-46C3-BE67-881F5C4E0F81}"/>
              </a:ext>
            </a:extLst>
          </p:cNvPr>
          <p:cNvSpPr>
            <a:spLocks noGrp="1"/>
          </p:cNvSpPr>
          <p:nvPr>
            <p:ph idx="1"/>
          </p:nvPr>
        </p:nvSpPr>
        <p:spPr>
          <a:xfrm>
            <a:off x="838200" y="1825625"/>
            <a:ext cx="8120605" cy="4351338"/>
          </a:xfrm>
        </p:spPr>
        <p:txBody>
          <a:bodyPr>
            <a:normAutofit/>
          </a:bodyPr>
          <a:lstStyle/>
          <a:p>
            <a:r>
              <a:rPr lang="en-US" dirty="0"/>
              <a:t>Impact maps</a:t>
            </a:r>
          </a:p>
          <a:p>
            <a:r>
              <a:rPr lang="en-US" dirty="0"/>
              <a:t>Value stream maps</a:t>
            </a:r>
          </a:p>
          <a:p>
            <a:r>
              <a:rPr lang="en-US" dirty="0"/>
              <a:t>Roadmaps</a:t>
            </a:r>
          </a:p>
          <a:p>
            <a:r>
              <a:rPr lang="en-US" dirty="0"/>
              <a:t>Backlogs</a:t>
            </a:r>
          </a:p>
          <a:p>
            <a:r>
              <a:rPr lang="en-US" dirty="0"/>
              <a:t>Epics/User Stories</a:t>
            </a:r>
          </a:p>
          <a:p>
            <a:r>
              <a:rPr lang="en-US" dirty="0"/>
              <a:t>OKRs (Objectives and Key Results) and</a:t>
            </a:r>
          </a:p>
          <a:p>
            <a:pPr marL="0" indent="0">
              <a:buNone/>
            </a:pPr>
            <a:r>
              <a:rPr lang="en-US" dirty="0"/>
              <a:t>   CFRs (Conversations, Feedback and Recognition)</a:t>
            </a:r>
          </a:p>
        </p:txBody>
      </p:sp>
      <p:grpSp>
        <p:nvGrpSpPr>
          <p:cNvPr id="6" name="Group 5">
            <a:extLst>
              <a:ext uri="{FF2B5EF4-FFF2-40B4-BE49-F238E27FC236}">
                <a16:creationId xmlns:a16="http://schemas.microsoft.com/office/drawing/2014/main" id="{09F71FCD-9429-4DFF-A434-863102DCA573}"/>
              </a:ext>
            </a:extLst>
          </p:cNvPr>
          <p:cNvGrpSpPr/>
          <p:nvPr/>
        </p:nvGrpSpPr>
        <p:grpSpPr>
          <a:xfrm>
            <a:off x="9552887" y="543712"/>
            <a:ext cx="2078540" cy="1226916"/>
            <a:chOff x="5283843" y="2887884"/>
            <a:chExt cx="2078540" cy="1226916"/>
          </a:xfrm>
        </p:grpSpPr>
        <p:pic>
          <p:nvPicPr>
            <p:cNvPr id="1026" name="Picture 2" descr="Image result for colored notecard">
              <a:extLst>
                <a:ext uri="{FF2B5EF4-FFF2-40B4-BE49-F238E27FC236}">
                  <a16:creationId xmlns:a16="http://schemas.microsoft.com/office/drawing/2014/main" id="{ADD9CDA2-3B6F-47A5-A9E8-149050E0DE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21" t="14494" r="12770" b="20950"/>
            <a:stretch/>
          </p:blipFill>
          <p:spPr bwMode="auto">
            <a:xfrm>
              <a:off x="5283843" y="2887884"/>
              <a:ext cx="2078540" cy="12269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56A041-5A64-40D3-A595-C321B6C41739}"/>
                </a:ext>
              </a:extLst>
            </p:cNvPr>
            <p:cNvSpPr txBox="1"/>
            <p:nvPr/>
          </p:nvSpPr>
          <p:spPr>
            <a:xfrm>
              <a:off x="5283843" y="3188825"/>
              <a:ext cx="2078540" cy="707886"/>
            </a:xfrm>
            <a:prstGeom prst="rect">
              <a:avLst/>
            </a:prstGeom>
            <a:noFill/>
          </p:spPr>
          <p:txBody>
            <a:bodyPr wrap="square" rtlCol="0">
              <a:spAutoFit/>
            </a:bodyPr>
            <a:lstStyle/>
            <a:p>
              <a:pPr algn="ctr"/>
              <a:r>
                <a:rPr lang="en-US" sz="4000" b="1" dirty="0">
                  <a:latin typeface="MV Boli" panose="02000500030200090000" pitchFamily="2" charset="0"/>
                  <a:cs typeface="MV Boli" panose="02000500030200090000" pitchFamily="2" charset="0"/>
                </a:rPr>
                <a:t>Goal</a:t>
              </a:r>
            </a:p>
          </p:txBody>
        </p:sp>
      </p:grpSp>
      <p:grpSp>
        <p:nvGrpSpPr>
          <p:cNvPr id="11" name="Group 10">
            <a:extLst>
              <a:ext uri="{FF2B5EF4-FFF2-40B4-BE49-F238E27FC236}">
                <a16:creationId xmlns:a16="http://schemas.microsoft.com/office/drawing/2014/main" id="{E9F3280E-D8D5-422C-A333-ECDB2A1A916C}"/>
              </a:ext>
            </a:extLst>
          </p:cNvPr>
          <p:cNvGrpSpPr/>
          <p:nvPr/>
        </p:nvGrpSpPr>
        <p:grpSpPr>
          <a:xfrm>
            <a:off x="9532632" y="1926738"/>
            <a:ext cx="2119051" cy="1226916"/>
            <a:chOff x="7413583" y="3769489"/>
            <a:chExt cx="2119051" cy="1226916"/>
          </a:xfrm>
        </p:grpSpPr>
        <p:pic>
          <p:nvPicPr>
            <p:cNvPr id="7" name="Picture 2" descr="Image result for colored notecard">
              <a:extLst>
                <a:ext uri="{FF2B5EF4-FFF2-40B4-BE49-F238E27FC236}">
                  <a16:creationId xmlns:a16="http://schemas.microsoft.com/office/drawing/2014/main" id="{09B2E86A-DE3F-4958-8D53-D990294745D9}"/>
                </a:ext>
              </a:extLst>
            </p:cNvPr>
            <p:cNvPicPr>
              <a:picLocks noChangeAspect="1" noChangeArrowheads="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4621" t="14494" r="12770" b="20950"/>
            <a:stretch/>
          </p:blipFill>
          <p:spPr bwMode="auto">
            <a:xfrm>
              <a:off x="7454094" y="3769489"/>
              <a:ext cx="2078540" cy="1226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2196C9-5869-45DA-BF6C-9A85F1AFE4A0}"/>
                </a:ext>
              </a:extLst>
            </p:cNvPr>
            <p:cNvSpPr txBox="1"/>
            <p:nvPr/>
          </p:nvSpPr>
          <p:spPr>
            <a:xfrm>
              <a:off x="7413583" y="3914198"/>
              <a:ext cx="2078540" cy="1077218"/>
            </a:xfrm>
            <a:prstGeom prst="rect">
              <a:avLst/>
            </a:prstGeom>
            <a:noFill/>
          </p:spPr>
          <p:txBody>
            <a:bodyPr wrap="square" rtlCol="0">
              <a:spAutoFit/>
            </a:bodyPr>
            <a:lstStyle/>
            <a:p>
              <a:pPr algn="ctr"/>
              <a:r>
                <a:rPr lang="en-US" sz="3200" b="1" dirty="0">
                  <a:latin typeface="MV Boli" panose="02000500030200090000" pitchFamily="2" charset="0"/>
                  <a:cs typeface="MV Boli" panose="02000500030200090000" pitchFamily="2" charset="0"/>
                </a:rPr>
                <a:t>Strategic Initiative</a:t>
              </a:r>
            </a:p>
          </p:txBody>
        </p:sp>
      </p:grpSp>
      <p:grpSp>
        <p:nvGrpSpPr>
          <p:cNvPr id="13" name="Group 12">
            <a:extLst>
              <a:ext uri="{FF2B5EF4-FFF2-40B4-BE49-F238E27FC236}">
                <a16:creationId xmlns:a16="http://schemas.microsoft.com/office/drawing/2014/main" id="{58F23968-8B21-4706-9D93-F56F96BC0181}"/>
              </a:ext>
            </a:extLst>
          </p:cNvPr>
          <p:cNvGrpSpPr/>
          <p:nvPr/>
        </p:nvGrpSpPr>
        <p:grpSpPr>
          <a:xfrm>
            <a:off x="9547204" y="3309764"/>
            <a:ext cx="2089907" cy="1226916"/>
            <a:chOff x="7442727" y="3769489"/>
            <a:chExt cx="2089907" cy="1226916"/>
          </a:xfrm>
        </p:grpSpPr>
        <p:pic>
          <p:nvPicPr>
            <p:cNvPr id="14" name="Picture 2" descr="Image result for colored notecard">
              <a:extLst>
                <a:ext uri="{FF2B5EF4-FFF2-40B4-BE49-F238E27FC236}">
                  <a16:creationId xmlns:a16="http://schemas.microsoft.com/office/drawing/2014/main" id="{106D6F03-960C-41F8-9B95-C99137E01B66}"/>
                </a:ext>
              </a:extLst>
            </p:cNvPr>
            <p:cNvPicPr>
              <a:picLocks noChangeAspect="1" noChangeArrowheads="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4621" t="14494" r="12770" b="20950"/>
            <a:stretch/>
          </p:blipFill>
          <p:spPr bwMode="auto">
            <a:xfrm>
              <a:off x="7454094" y="3769489"/>
              <a:ext cx="2078540" cy="122691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559E5FB-C94D-4E1D-85CF-0AEC6AE0B34D}"/>
                </a:ext>
              </a:extLst>
            </p:cNvPr>
            <p:cNvSpPr txBox="1"/>
            <p:nvPr/>
          </p:nvSpPr>
          <p:spPr>
            <a:xfrm>
              <a:off x="7442727" y="3884847"/>
              <a:ext cx="2078540" cy="1077218"/>
            </a:xfrm>
            <a:prstGeom prst="rect">
              <a:avLst/>
            </a:prstGeom>
            <a:noFill/>
          </p:spPr>
          <p:txBody>
            <a:bodyPr wrap="square" rtlCol="0">
              <a:spAutoFit/>
            </a:bodyPr>
            <a:lstStyle/>
            <a:p>
              <a:pPr algn="ctr"/>
              <a:r>
                <a:rPr lang="en-US" sz="3200" b="1" dirty="0">
                  <a:latin typeface="MV Boli" panose="02000500030200090000" pitchFamily="2" charset="0"/>
                  <a:cs typeface="MV Boli" panose="02000500030200090000" pitchFamily="2" charset="0"/>
                </a:rPr>
                <a:t>Strategic Activity</a:t>
              </a:r>
            </a:p>
          </p:txBody>
        </p:sp>
      </p:grpSp>
      <p:grpSp>
        <p:nvGrpSpPr>
          <p:cNvPr id="16" name="Group 15">
            <a:extLst>
              <a:ext uri="{FF2B5EF4-FFF2-40B4-BE49-F238E27FC236}">
                <a16:creationId xmlns:a16="http://schemas.microsoft.com/office/drawing/2014/main" id="{48C36F94-2F02-4AD1-B322-82EC27BB1FF8}"/>
              </a:ext>
            </a:extLst>
          </p:cNvPr>
          <p:cNvGrpSpPr/>
          <p:nvPr/>
        </p:nvGrpSpPr>
        <p:grpSpPr>
          <a:xfrm>
            <a:off x="9529738" y="4692790"/>
            <a:ext cx="2124839" cy="1226916"/>
            <a:chOff x="7407795" y="3769489"/>
            <a:chExt cx="2124839" cy="1226916"/>
          </a:xfrm>
        </p:grpSpPr>
        <p:pic>
          <p:nvPicPr>
            <p:cNvPr id="17" name="Picture 2" descr="Image result for colored notecard">
              <a:extLst>
                <a:ext uri="{FF2B5EF4-FFF2-40B4-BE49-F238E27FC236}">
                  <a16:creationId xmlns:a16="http://schemas.microsoft.com/office/drawing/2014/main" id="{7D2B3EA1-1B49-4256-96E5-03B7D58272DA}"/>
                </a:ext>
              </a:extLst>
            </p:cNvPr>
            <p:cNvPicPr>
              <a:picLocks noChangeAspect="1" noChangeArrowheads="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4621" t="14494" r="12770" b="20950"/>
            <a:stretch/>
          </p:blipFill>
          <p:spPr bwMode="auto">
            <a:xfrm>
              <a:off x="7454094" y="3769489"/>
              <a:ext cx="2078540" cy="122691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AE636FE-CD4D-446D-B35E-645493F389C7}"/>
                </a:ext>
              </a:extLst>
            </p:cNvPr>
            <p:cNvSpPr txBox="1"/>
            <p:nvPr/>
          </p:nvSpPr>
          <p:spPr>
            <a:xfrm>
              <a:off x="7407795" y="4202506"/>
              <a:ext cx="2078540" cy="584775"/>
            </a:xfrm>
            <a:prstGeom prst="rect">
              <a:avLst/>
            </a:prstGeom>
            <a:noFill/>
          </p:spPr>
          <p:txBody>
            <a:bodyPr wrap="square" rtlCol="0">
              <a:spAutoFit/>
            </a:bodyPr>
            <a:lstStyle/>
            <a:p>
              <a:pPr algn="ctr"/>
              <a:r>
                <a:rPr lang="en-US" sz="3200" b="1" dirty="0">
                  <a:latin typeface="MV Boli" panose="02000500030200090000" pitchFamily="2" charset="0"/>
                  <a:cs typeface="MV Boli" panose="02000500030200090000" pitchFamily="2" charset="0"/>
                </a:rPr>
                <a:t>OKR/CFR</a:t>
              </a:r>
            </a:p>
          </p:txBody>
        </p:sp>
      </p:grpSp>
      <p:pic>
        <p:nvPicPr>
          <p:cNvPr id="26" name="Picture 25">
            <a:extLst>
              <a:ext uri="{FF2B5EF4-FFF2-40B4-BE49-F238E27FC236}">
                <a16:creationId xmlns:a16="http://schemas.microsoft.com/office/drawing/2014/main" id="{D98DADFE-2198-473B-B95C-5EB551822E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3489" y="500007"/>
            <a:ext cx="528194" cy="528194"/>
          </a:xfrm>
          <a:prstGeom prst="rect">
            <a:avLst/>
          </a:prstGeom>
        </p:spPr>
      </p:pic>
    </p:spTree>
    <p:extLst>
      <p:ext uri="{BB962C8B-B14F-4D97-AF65-F5344CB8AC3E}">
        <p14:creationId xmlns:p14="http://schemas.microsoft.com/office/powerpoint/2010/main" val="33044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F0F836-D890-46A2-8CCE-F1ED9C7B5445}"/>
              </a:ext>
            </a:extLst>
          </p:cNvPr>
          <p:cNvSpPr>
            <a:spLocks noGrp="1"/>
          </p:cNvSpPr>
          <p:nvPr>
            <p:ph idx="1"/>
          </p:nvPr>
        </p:nvSpPr>
        <p:spPr>
          <a:xfrm>
            <a:off x="838200" y="4936603"/>
            <a:ext cx="10515600" cy="1240360"/>
          </a:xfrm>
        </p:spPr>
        <p:txBody>
          <a:bodyPr>
            <a:normAutofit/>
          </a:bodyPr>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34B8F292-A7A7-4D17-B037-894F77CC8C0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11290" b="13382"/>
          <a:stretch/>
        </p:blipFill>
        <p:spPr>
          <a:xfrm>
            <a:off x="1870787" y="535285"/>
            <a:ext cx="8293261" cy="5552156"/>
          </a:xfrm>
          <a:prstGeom prst="rect">
            <a:avLst/>
          </a:prstGeom>
        </p:spPr>
      </p:pic>
      <p:sp>
        <p:nvSpPr>
          <p:cNvPr id="6" name="TextBox 5">
            <a:extLst>
              <a:ext uri="{FF2B5EF4-FFF2-40B4-BE49-F238E27FC236}">
                <a16:creationId xmlns:a16="http://schemas.microsoft.com/office/drawing/2014/main" id="{94811D86-B657-44A5-95AF-2BA906B14439}"/>
              </a:ext>
            </a:extLst>
          </p:cNvPr>
          <p:cNvSpPr txBox="1"/>
          <p:nvPr/>
        </p:nvSpPr>
        <p:spPr>
          <a:xfrm>
            <a:off x="2637456" y="3073901"/>
            <a:ext cx="7275899" cy="923330"/>
          </a:xfrm>
          <a:prstGeom prst="rect">
            <a:avLst/>
          </a:prstGeom>
          <a:noFill/>
        </p:spPr>
        <p:txBody>
          <a:bodyPr wrap="square" rtlCol="0">
            <a:spAutoFit/>
          </a:bodyPr>
          <a:lstStyle/>
          <a:p>
            <a:pPr algn="ctr"/>
            <a:r>
              <a:rPr lang="en-US" sz="5400" dirty="0">
                <a:solidFill>
                  <a:schemeClr val="accent1">
                    <a:lumMod val="75000"/>
                  </a:schemeClr>
                </a:solidFill>
                <a:latin typeface="MV Boli" panose="02000500030200090000" pitchFamily="2" charset="0"/>
                <a:cs typeface="MV Boli" panose="02000500030200090000" pitchFamily="2" charset="0"/>
              </a:rPr>
              <a:t>John Hughes</a:t>
            </a:r>
          </a:p>
        </p:txBody>
      </p:sp>
      <p:sp>
        <p:nvSpPr>
          <p:cNvPr id="7" name="TextBox 6">
            <a:extLst>
              <a:ext uri="{FF2B5EF4-FFF2-40B4-BE49-F238E27FC236}">
                <a16:creationId xmlns:a16="http://schemas.microsoft.com/office/drawing/2014/main" id="{A2CC2C8D-CC77-44E7-B7CB-1AACCE8C1B06}"/>
              </a:ext>
            </a:extLst>
          </p:cNvPr>
          <p:cNvSpPr txBox="1"/>
          <p:nvPr/>
        </p:nvSpPr>
        <p:spPr>
          <a:xfrm>
            <a:off x="2458049" y="3997231"/>
            <a:ext cx="7275899" cy="1077218"/>
          </a:xfrm>
          <a:prstGeom prst="rect">
            <a:avLst/>
          </a:prstGeom>
          <a:noFill/>
        </p:spPr>
        <p:txBody>
          <a:bodyPr wrap="square" rtlCol="0">
            <a:spAutoFit/>
          </a:bodyPr>
          <a:lstStyle/>
          <a:p>
            <a:pPr algn="ctr"/>
            <a:r>
              <a:rPr lang="en-US" sz="3200" dirty="0">
                <a:solidFill>
                  <a:schemeClr val="accent1">
                    <a:lumMod val="75000"/>
                  </a:schemeClr>
                </a:solidFill>
                <a:latin typeface="MV Boli" panose="02000500030200090000" pitchFamily="2" charset="0"/>
                <a:cs typeface="MV Boli" panose="02000500030200090000" pitchFamily="2" charset="0"/>
              </a:rPr>
              <a:t>Organizational Agility Coach</a:t>
            </a:r>
          </a:p>
          <a:p>
            <a:pPr algn="ctr"/>
            <a:r>
              <a:rPr lang="en-US" sz="3200" dirty="0" err="1">
                <a:solidFill>
                  <a:schemeClr val="accent1">
                    <a:lumMod val="75000"/>
                  </a:schemeClr>
                </a:solidFill>
                <a:latin typeface="MV Boli" panose="02000500030200090000" pitchFamily="2" charset="0"/>
                <a:cs typeface="MV Boli" panose="02000500030200090000" pitchFamily="2" charset="0"/>
              </a:rPr>
              <a:t>Sevatec’s</a:t>
            </a:r>
            <a:r>
              <a:rPr lang="en-US" sz="3200" dirty="0">
                <a:solidFill>
                  <a:schemeClr val="accent1">
                    <a:lumMod val="75000"/>
                  </a:schemeClr>
                </a:solidFill>
                <a:latin typeface="MV Boli" panose="02000500030200090000" pitchFamily="2" charset="0"/>
                <a:cs typeface="MV Boli" panose="02000500030200090000" pitchFamily="2" charset="0"/>
              </a:rPr>
              <a:t> Agile Practice</a:t>
            </a:r>
          </a:p>
        </p:txBody>
      </p:sp>
    </p:spTree>
    <p:extLst>
      <p:ext uri="{BB962C8B-B14F-4D97-AF65-F5344CB8AC3E}">
        <p14:creationId xmlns:p14="http://schemas.microsoft.com/office/powerpoint/2010/main" val="847755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2CCA-FFBE-431C-88D8-FE986A14D31F}"/>
              </a:ext>
            </a:extLst>
          </p:cNvPr>
          <p:cNvSpPr>
            <a:spLocks noGrp="1"/>
          </p:cNvSpPr>
          <p:nvPr>
            <p:ph type="title"/>
          </p:nvPr>
        </p:nvSpPr>
        <p:spPr/>
        <p:txBody>
          <a:bodyPr>
            <a:normAutofit/>
          </a:bodyPr>
          <a:lstStyle/>
          <a:p>
            <a:r>
              <a:rPr lang="en-US" dirty="0"/>
              <a:t>Frequent Touchpoints and Collaboration</a:t>
            </a:r>
          </a:p>
        </p:txBody>
      </p:sp>
      <p:sp>
        <p:nvSpPr>
          <p:cNvPr id="3" name="Content Placeholder 2">
            <a:extLst>
              <a:ext uri="{FF2B5EF4-FFF2-40B4-BE49-F238E27FC236}">
                <a16:creationId xmlns:a16="http://schemas.microsoft.com/office/drawing/2014/main" id="{06CD1D2E-1412-46C3-BE67-881F5C4E0F81}"/>
              </a:ext>
            </a:extLst>
          </p:cNvPr>
          <p:cNvSpPr>
            <a:spLocks noGrp="1"/>
          </p:cNvSpPr>
          <p:nvPr>
            <p:ph idx="1"/>
          </p:nvPr>
        </p:nvSpPr>
        <p:spPr/>
        <p:txBody>
          <a:bodyPr>
            <a:normAutofit/>
          </a:bodyPr>
          <a:lstStyle/>
          <a:p>
            <a:r>
              <a:rPr lang="en-US" dirty="0"/>
              <a:t>Roadmap and Backlog Grooming</a:t>
            </a:r>
          </a:p>
          <a:p>
            <a:r>
              <a:rPr lang="en-US" dirty="0"/>
              <a:t>Iteration Planning and Review</a:t>
            </a:r>
          </a:p>
          <a:p>
            <a:r>
              <a:rPr lang="en-US" dirty="0"/>
              <a:t>Daily Standups</a:t>
            </a:r>
          </a:p>
          <a:p>
            <a:r>
              <a:rPr lang="en-US" dirty="0"/>
              <a:t>Program Increment Planning and Reviews</a:t>
            </a:r>
          </a:p>
          <a:p>
            <a:r>
              <a:rPr lang="en-US" dirty="0"/>
              <a:t>Scrum of Scrums</a:t>
            </a:r>
          </a:p>
          <a:p>
            <a:r>
              <a:rPr lang="en-US" dirty="0"/>
              <a:t>Cross-functional “meshes”</a:t>
            </a:r>
          </a:p>
        </p:txBody>
      </p:sp>
      <p:pic>
        <p:nvPicPr>
          <p:cNvPr id="9" name="Picture 8">
            <a:extLst>
              <a:ext uri="{FF2B5EF4-FFF2-40B4-BE49-F238E27FC236}">
                <a16:creationId xmlns:a16="http://schemas.microsoft.com/office/drawing/2014/main" id="{4871E54D-B751-4F21-9F72-DBEC66F39AC2}"/>
              </a:ext>
            </a:extLst>
          </p:cNvPr>
          <p:cNvPicPr>
            <a:picLocks noChangeAspect="1"/>
          </p:cNvPicPr>
          <p:nvPr/>
        </p:nvPicPr>
        <p:blipFill>
          <a:blip r:embed="rId3"/>
          <a:stretch>
            <a:fillRect/>
          </a:stretch>
        </p:blipFill>
        <p:spPr>
          <a:xfrm>
            <a:off x="7488352" y="1690688"/>
            <a:ext cx="4291956" cy="39993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5835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2CCA-FFBE-431C-88D8-FE986A14D31F}"/>
              </a:ext>
            </a:extLst>
          </p:cNvPr>
          <p:cNvSpPr>
            <a:spLocks noGrp="1"/>
          </p:cNvSpPr>
          <p:nvPr>
            <p:ph type="title"/>
          </p:nvPr>
        </p:nvSpPr>
        <p:spPr/>
        <p:txBody>
          <a:bodyPr>
            <a:normAutofit/>
          </a:bodyPr>
          <a:lstStyle/>
          <a:p>
            <a:r>
              <a:rPr lang="en-US" dirty="0"/>
              <a:t>Visibility, Transparency, and Awareness</a:t>
            </a:r>
          </a:p>
        </p:txBody>
      </p:sp>
      <p:sp>
        <p:nvSpPr>
          <p:cNvPr id="3" name="Content Placeholder 2">
            <a:extLst>
              <a:ext uri="{FF2B5EF4-FFF2-40B4-BE49-F238E27FC236}">
                <a16:creationId xmlns:a16="http://schemas.microsoft.com/office/drawing/2014/main" id="{06CD1D2E-1412-46C3-BE67-881F5C4E0F81}"/>
              </a:ext>
            </a:extLst>
          </p:cNvPr>
          <p:cNvSpPr>
            <a:spLocks noGrp="1"/>
          </p:cNvSpPr>
          <p:nvPr>
            <p:ph idx="1"/>
          </p:nvPr>
        </p:nvSpPr>
        <p:spPr/>
        <p:txBody>
          <a:bodyPr>
            <a:normAutofit/>
          </a:bodyPr>
          <a:lstStyle/>
          <a:p>
            <a:r>
              <a:rPr lang="en-US" dirty="0"/>
              <a:t>Kanban Boards</a:t>
            </a:r>
          </a:p>
          <a:p>
            <a:r>
              <a:rPr lang="en-US" dirty="0"/>
              <a:t>ALM tools like Jira or TFS</a:t>
            </a:r>
          </a:p>
          <a:p>
            <a:r>
              <a:rPr lang="en-US" dirty="0"/>
              <a:t>Chat tools like Slack or MS Teams</a:t>
            </a:r>
          </a:p>
        </p:txBody>
      </p:sp>
      <p:pic>
        <p:nvPicPr>
          <p:cNvPr id="7" name="Picture 6">
            <a:extLst>
              <a:ext uri="{FF2B5EF4-FFF2-40B4-BE49-F238E27FC236}">
                <a16:creationId xmlns:a16="http://schemas.microsoft.com/office/drawing/2014/main" id="{465D986C-B5A0-4000-BC00-693FB93E17E3}"/>
              </a:ext>
            </a:extLst>
          </p:cNvPr>
          <p:cNvPicPr>
            <a:picLocks noChangeAspect="1"/>
          </p:cNvPicPr>
          <p:nvPr/>
        </p:nvPicPr>
        <p:blipFill>
          <a:blip r:embed="rId3"/>
          <a:stretch>
            <a:fillRect/>
          </a:stretch>
        </p:blipFill>
        <p:spPr>
          <a:xfrm>
            <a:off x="6599584" y="1512285"/>
            <a:ext cx="5125572" cy="48140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23922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2CCA-FFBE-431C-88D8-FE986A14D31F}"/>
              </a:ext>
            </a:extLst>
          </p:cNvPr>
          <p:cNvSpPr>
            <a:spLocks noGrp="1"/>
          </p:cNvSpPr>
          <p:nvPr>
            <p:ph type="title"/>
          </p:nvPr>
        </p:nvSpPr>
        <p:spPr/>
        <p:txBody>
          <a:bodyPr>
            <a:normAutofit/>
          </a:bodyPr>
          <a:lstStyle/>
          <a:p>
            <a:r>
              <a:rPr lang="en-US" dirty="0"/>
              <a:t>Cross-Functional Mission Aligned Teams</a:t>
            </a:r>
          </a:p>
        </p:txBody>
      </p:sp>
      <p:sp>
        <p:nvSpPr>
          <p:cNvPr id="9" name="TextBox 8">
            <a:extLst>
              <a:ext uri="{FF2B5EF4-FFF2-40B4-BE49-F238E27FC236}">
                <a16:creationId xmlns:a16="http://schemas.microsoft.com/office/drawing/2014/main" id="{03D122A0-05C2-41AD-9DC0-929E73FF6B09}"/>
              </a:ext>
            </a:extLst>
          </p:cNvPr>
          <p:cNvSpPr txBox="1"/>
          <p:nvPr/>
        </p:nvSpPr>
        <p:spPr>
          <a:xfrm>
            <a:off x="1765301" y="1994314"/>
            <a:ext cx="2662767" cy="861774"/>
          </a:xfrm>
          <a:prstGeom prst="rect">
            <a:avLst/>
          </a:prstGeom>
          <a:noFill/>
        </p:spPr>
        <p:txBody>
          <a:bodyPr wrap="square" rtlCol="0">
            <a:spAutoFit/>
          </a:bodyPr>
          <a:lstStyle/>
          <a:p>
            <a:r>
              <a:rPr lang="en-US" sz="1600" dirty="0">
                <a:latin typeface="Arial Rounded MT Bold" panose="020F0704030504030204" pitchFamily="34" charset="0"/>
              </a:rPr>
              <a:t>Functional Silos, </a:t>
            </a:r>
          </a:p>
          <a:p>
            <a:r>
              <a:rPr lang="en-US" sz="1600" dirty="0">
                <a:latin typeface="Arial Rounded MT Bold" panose="020F0704030504030204" pitchFamily="34" charset="0"/>
              </a:rPr>
              <a:t>Lack of Communication, </a:t>
            </a:r>
          </a:p>
          <a:p>
            <a:r>
              <a:rPr lang="en-US" sz="1600" dirty="0">
                <a:latin typeface="Arial Rounded MT Bold" panose="020F0704030504030204" pitchFamily="34" charset="0"/>
              </a:rPr>
              <a:t>Multiple Handoffs</a:t>
            </a:r>
          </a:p>
        </p:txBody>
      </p:sp>
      <p:sp>
        <p:nvSpPr>
          <p:cNvPr id="10" name="TextBox 9">
            <a:extLst>
              <a:ext uri="{FF2B5EF4-FFF2-40B4-BE49-F238E27FC236}">
                <a16:creationId xmlns:a16="http://schemas.microsoft.com/office/drawing/2014/main" id="{2765DD3B-DC6F-4F97-9D62-4C2C249CFA06}"/>
              </a:ext>
            </a:extLst>
          </p:cNvPr>
          <p:cNvSpPr txBox="1"/>
          <p:nvPr/>
        </p:nvSpPr>
        <p:spPr>
          <a:xfrm>
            <a:off x="7662335" y="1994314"/>
            <a:ext cx="2662767" cy="830997"/>
          </a:xfrm>
          <a:prstGeom prst="rect">
            <a:avLst/>
          </a:prstGeom>
          <a:noFill/>
        </p:spPr>
        <p:txBody>
          <a:bodyPr wrap="square" rtlCol="0">
            <a:spAutoFit/>
          </a:bodyPr>
          <a:lstStyle/>
          <a:p>
            <a:r>
              <a:rPr lang="en-US" sz="1600" dirty="0">
                <a:latin typeface="Arial Rounded MT Bold" panose="020F0704030504030204" pitchFamily="34" charset="0"/>
              </a:rPr>
              <a:t>Cross-Functional Roles, </a:t>
            </a:r>
          </a:p>
          <a:p>
            <a:r>
              <a:rPr lang="en-US" sz="1600" dirty="0">
                <a:latin typeface="Arial Rounded MT Bold" panose="020F0704030504030204" pitchFamily="34" charset="0"/>
              </a:rPr>
              <a:t>High Collaboration, </a:t>
            </a:r>
          </a:p>
          <a:p>
            <a:r>
              <a:rPr lang="en-US" sz="1600" dirty="0">
                <a:latin typeface="Arial Rounded MT Bold" panose="020F0704030504030204" pitchFamily="34" charset="0"/>
              </a:rPr>
              <a:t>Results Oriented</a:t>
            </a:r>
          </a:p>
        </p:txBody>
      </p:sp>
      <p:pic>
        <p:nvPicPr>
          <p:cNvPr id="12" name="Picture 11">
            <a:extLst>
              <a:ext uri="{FF2B5EF4-FFF2-40B4-BE49-F238E27FC236}">
                <a16:creationId xmlns:a16="http://schemas.microsoft.com/office/drawing/2014/main" id="{FE878B38-CBB8-42D1-881A-3E7B93ECA7E2}"/>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4710"/>
          <a:stretch/>
        </p:blipFill>
        <p:spPr>
          <a:xfrm>
            <a:off x="7122570" y="2538358"/>
            <a:ext cx="3287197" cy="3522717"/>
          </a:xfrm>
          <a:prstGeom prst="rect">
            <a:avLst/>
          </a:prstGeom>
        </p:spPr>
      </p:pic>
      <p:pic>
        <p:nvPicPr>
          <p:cNvPr id="13" name="Picture 12">
            <a:extLst>
              <a:ext uri="{FF2B5EF4-FFF2-40B4-BE49-F238E27FC236}">
                <a16:creationId xmlns:a16="http://schemas.microsoft.com/office/drawing/2014/main" id="{95B8BFF8-6428-4D46-A2C8-04D98B1593AF}"/>
              </a:ext>
            </a:extLst>
          </p:cNvPr>
          <p:cNvPicPr>
            <a:picLocks noChangeAspect="1"/>
          </p:cNvPicPr>
          <p:nvPr/>
        </p:nvPicPr>
        <p:blipFill>
          <a:blip r:embed="rId5"/>
          <a:stretch>
            <a:fillRect/>
          </a:stretch>
        </p:blipFill>
        <p:spPr>
          <a:xfrm>
            <a:off x="1295402" y="2771055"/>
            <a:ext cx="3687231" cy="3226823"/>
          </a:xfrm>
          <a:prstGeom prst="rect">
            <a:avLst/>
          </a:prstGeom>
        </p:spPr>
      </p:pic>
      <p:sp>
        <p:nvSpPr>
          <p:cNvPr id="14" name="Arrow: Right 13">
            <a:extLst>
              <a:ext uri="{FF2B5EF4-FFF2-40B4-BE49-F238E27FC236}">
                <a16:creationId xmlns:a16="http://schemas.microsoft.com/office/drawing/2014/main" id="{3336FEF1-DA27-46CF-820A-307328FD6376}"/>
              </a:ext>
            </a:extLst>
          </p:cNvPr>
          <p:cNvSpPr/>
          <p:nvPr/>
        </p:nvSpPr>
        <p:spPr>
          <a:xfrm>
            <a:off x="4787900" y="3956816"/>
            <a:ext cx="2159000" cy="685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17635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2CCA-FFBE-431C-88D8-FE986A14D31F}"/>
              </a:ext>
            </a:extLst>
          </p:cNvPr>
          <p:cNvSpPr>
            <a:spLocks noGrp="1"/>
          </p:cNvSpPr>
          <p:nvPr>
            <p:ph type="title"/>
          </p:nvPr>
        </p:nvSpPr>
        <p:spPr/>
        <p:txBody>
          <a:bodyPr>
            <a:normAutofit/>
          </a:bodyPr>
          <a:lstStyle/>
          <a:p>
            <a:r>
              <a:rPr lang="en-US" dirty="0"/>
              <a:t>Agile Roles to Enable the Right Behaviors</a:t>
            </a:r>
          </a:p>
        </p:txBody>
      </p:sp>
      <p:sp>
        <p:nvSpPr>
          <p:cNvPr id="3" name="Content Placeholder 2">
            <a:extLst>
              <a:ext uri="{FF2B5EF4-FFF2-40B4-BE49-F238E27FC236}">
                <a16:creationId xmlns:a16="http://schemas.microsoft.com/office/drawing/2014/main" id="{06CD1D2E-1412-46C3-BE67-881F5C4E0F81}"/>
              </a:ext>
            </a:extLst>
          </p:cNvPr>
          <p:cNvSpPr>
            <a:spLocks noGrp="1"/>
          </p:cNvSpPr>
          <p:nvPr>
            <p:ph idx="1"/>
          </p:nvPr>
        </p:nvSpPr>
        <p:spPr/>
        <p:txBody>
          <a:bodyPr>
            <a:normAutofit/>
          </a:bodyPr>
          <a:lstStyle/>
          <a:p>
            <a:r>
              <a:rPr lang="en-US" dirty="0"/>
              <a:t>Product Owner Team / Value Team</a:t>
            </a:r>
          </a:p>
          <a:p>
            <a:r>
              <a:rPr lang="en-US" dirty="0"/>
              <a:t>Product Owners</a:t>
            </a:r>
          </a:p>
          <a:p>
            <a:r>
              <a:rPr lang="en-US" dirty="0" err="1"/>
              <a:t>ScrumMasters</a:t>
            </a:r>
            <a:endParaRPr lang="en-US" dirty="0"/>
          </a:p>
          <a:p>
            <a:r>
              <a:rPr lang="en-US" dirty="0"/>
              <a:t>Agile Team members</a:t>
            </a:r>
          </a:p>
        </p:txBody>
      </p:sp>
      <p:pic>
        <p:nvPicPr>
          <p:cNvPr id="6" name="Picture 5">
            <a:extLst>
              <a:ext uri="{FF2B5EF4-FFF2-40B4-BE49-F238E27FC236}">
                <a16:creationId xmlns:a16="http://schemas.microsoft.com/office/drawing/2014/main" id="{007F9463-CC58-4572-A4CF-2785E03527D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4683" y="2061454"/>
            <a:ext cx="7982241" cy="4804358"/>
          </a:xfrm>
          <a:prstGeom prst="rect">
            <a:avLst/>
          </a:prstGeom>
        </p:spPr>
      </p:pic>
    </p:spTree>
    <p:extLst>
      <p:ext uri="{BB962C8B-B14F-4D97-AF65-F5344CB8AC3E}">
        <p14:creationId xmlns:p14="http://schemas.microsoft.com/office/powerpoint/2010/main" val="4072753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2CCA-FFBE-431C-88D8-FE986A14D31F}"/>
              </a:ext>
            </a:extLst>
          </p:cNvPr>
          <p:cNvSpPr>
            <a:spLocks noGrp="1"/>
          </p:cNvSpPr>
          <p:nvPr>
            <p:ph type="title"/>
          </p:nvPr>
        </p:nvSpPr>
        <p:spPr/>
        <p:txBody>
          <a:bodyPr>
            <a:normAutofit/>
          </a:bodyPr>
          <a:lstStyle/>
          <a:p>
            <a:r>
              <a:rPr lang="en-US" dirty="0"/>
              <a:t>Fast Feedback and Continuous Improvement</a:t>
            </a:r>
          </a:p>
        </p:txBody>
      </p:sp>
      <p:sp>
        <p:nvSpPr>
          <p:cNvPr id="3" name="Content Placeholder 2">
            <a:extLst>
              <a:ext uri="{FF2B5EF4-FFF2-40B4-BE49-F238E27FC236}">
                <a16:creationId xmlns:a16="http://schemas.microsoft.com/office/drawing/2014/main" id="{06CD1D2E-1412-46C3-BE67-881F5C4E0F81}"/>
              </a:ext>
            </a:extLst>
          </p:cNvPr>
          <p:cNvSpPr>
            <a:spLocks noGrp="1"/>
          </p:cNvSpPr>
          <p:nvPr>
            <p:ph idx="1"/>
          </p:nvPr>
        </p:nvSpPr>
        <p:spPr>
          <a:xfrm>
            <a:off x="838200" y="1825625"/>
            <a:ext cx="10515600" cy="4351338"/>
          </a:xfrm>
        </p:spPr>
        <p:txBody>
          <a:bodyPr>
            <a:normAutofit/>
          </a:bodyPr>
          <a:lstStyle/>
          <a:p>
            <a:r>
              <a:rPr lang="en-US" dirty="0"/>
              <a:t>Retrospectives</a:t>
            </a:r>
          </a:p>
          <a:p>
            <a:pPr lvl="1"/>
            <a:r>
              <a:rPr lang="en-US" dirty="0"/>
              <a:t>Cross-functional with customers</a:t>
            </a:r>
          </a:p>
          <a:p>
            <a:pPr lvl="1"/>
            <a:r>
              <a:rPr lang="en-US" dirty="0"/>
              <a:t>Internal after iterations</a:t>
            </a:r>
          </a:p>
          <a:p>
            <a:pPr lvl="1"/>
            <a:r>
              <a:rPr lang="en-US" dirty="0"/>
              <a:t>After business milestones</a:t>
            </a:r>
          </a:p>
          <a:p>
            <a:pPr lvl="1"/>
            <a:r>
              <a:rPr lang="en-US" dirty="0"/>
              <a:t>After issues arise</a:t>
            </a:r>
          </a:p>
          <a:p>
            <a:r>
              <a:rPr lang="en-US" dirty="0"/>
              <a:t>Surveys</a:t>
            </a:r>
          </a:p>
          <a:p>
            <a:r>
              <a:rPr lang="en-US" dirty="0"/>
              <a:t>Conversations</a:t>
            </a:r>
          </a:p>
        </p:txBody>
      </p:sp>
      <p:pic>
        <p:nvPicPr>
          <p:cNvPr id="6" name="Picture 5">
            <a:extLst>
              <a:ext uri="{FF2B5EF4-FFF2-40B4-BE49-F238E27FC236}">
                <a16:creationId xmlns:a16="http://schemas.microsoft.com/office/drawing/2014/main" id="{358BEC73-24D5-4779-99D3-74AC57B22E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0607" y="1778050"/>
            <a:ext cx="5800840" cy="4351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12268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2CCA-FFBE-431C-88D8-FE986A14D31F}"/>
              </a:ext>
            </a:extLst>
          </p:cNvPr>
          <p:cNvSpPr>
            <a:spLocks noGrp="1"/>
          </p:cNvSpPr>
          <p:nvPr>
            <p:ph type="title"/>
          </p:nvPr>
        </p:nvSpPr>
        <p:spPr/>
        <p:txBody>
          <a:bodyPr>
            <a:normAutofit/>
          </a:bodyPr>
          <a:lstStyle/>
          <a:p>
            <a:r>
              <a:rPr lang="en-US" dirty="0"/>
              <a:t>Mindset</a:t>
            </a:r>
          </a:p>
        </p:txBody>
      </p:sp>
      <p:sp>
        <p:nvSpPr>
          <p:cNvPr id="3" name="Content Placeholder 2">
            <a:extLst>
              <a:ext uri="{FF2B5EF4-FFF2-40B4-BE49-F238E27FC236}">
                <a16:creationId xmlns:a16="http://schemas.microsoft.com/office/drawing/2014/main" id="{06CD1D2E-1412-46C3-BE67-881F5C4E0F81}"/>
              </a:ext>
            </a:extLst>
          </p:cNvPr>
          <p:cNvSpPr>
            <a:spLocks noGrp="1"/>
          </p:cNvSpPr>
          <p:nvPr>
            <p:ph idx="1"/>
          </p:nvPr>
        </p:nvSpPr>
        <p:spPr>
          <a:xfrm>
            <a:off x="838200" y="1687286"/>
            <a:ext cx="6265985" cy="4489677"/>
          </a:xfrm>
        </p:spPr>
        <p:txBody>
          <a:bodyPr>
            <a:normAutofit/>
          </a:bodyPr>
          <a:lstStyle/>
          <a:p>
            <a:r>
              <a:rPr lang="en-US" dirty="0"/>
              <a:t>Culture of transparency and awareness</a:t>
            </a:r>
          </a:p>
          <a:p>
            <a:r>
              <a:rPr lang="en-US" dirty="0"/>
              <a:t>Openness and Psychological safety</a:t>
            </a:r>
          </a:p>
          <a:p>
            <a:r>
              <a:rPr lang="en-US" dirty="0"/>
              <a:t>Empowerment and self-management</a:t>
            </a:r>
          </a:p>
          <a:p>
            <a:r>
              <a:rPr lang="en-US" dirty="0"/>
              <a:t>Happy customer and happy employees</a:t>
            </a:r>
          </a:p>
          <a:p>
            <a:r>
              <a:rPr lang="en-US" dirty="0"/>
              <a:t>Wholeness</a:t>
            </a:r>
          </a:p>
        </p:txBody>
      </p:sp>
      <p:pic>
        <p:nvPicPr>
          <p:cNvPr id="5" name="Picture 4">
            <a:extLst>
              <a:ext uri="{FF2B5EF4-FFF2-40B4-BE49-F238E27FC236}">
                <a16:creationId xmlns:a16="http://schemas.microsoft.com/office/drawing/2014/main" id="{2822961C-8A10-46AD-99FE-85F28E4A659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7924"/>
          <a:stretch/>
        </p:blipFill>
        <p:spPr>
          <a:xfrm>
            <a:off x="7162548" y="1822410"/>
            <a:ext cx="4721252" cy="26323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73925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2CCA-FFBE-431C-88D8-FE986A14D31F}"/>
              </a:ext>
            </a:extLst>
          </p:cNvPr>
          <p:cNvSpPr>
            <a:spLocks noGrp="1"/>
          </p:cNvSpPr>
          <p:nvPr>
            <p:ph type="title"/>
          </p:nvPr>
        </p:nvSpPr>
        <p:spPr/>
        <p:txBody>
          <a:bodyPr>
            <a:normAutofit/>
          </a:bodyPr>
          <a:lstStyle/>
          <a:p>
            <a:r>
              <a:rPr lang="en-US" dirty="0"/>
              <a:t>“Corporate DevOps” - Mindset</a:t>
            </a:r>
          </a:p>
        </p:txBody>
      </p:sp>
      <p:sp>
        <p:nvSpPr>
          <p:cNvPr id="3" name="Content Placeholder 2">
            <a:extLst>
              <a:ext uri="{FF2B5EF4-FFF2-40B4-BE49-F238E27FC236}">
                <a16:creationId xmlns:a16="http://schemas.microsoft.com/office/drawing/2014/main" id="{06CD1D2E-1412-46C3-BE67-881F5C4E0F81}"/>
              </a:ext>
            </a:extLst>
          </p:cNvPr>
          <p:cNvSpPr>
            <a:spLocks noGrp="1"/>
          </p:cNvSpPr>
          <p:nvPr>
            <p:ph idx="1"/>
          </p:nvPr>
        </p:nvSpPr>
        <p:spPr/>
        <p:txBody>
          <a:bodyPr/>
          <a:lstStyle/>
          <a:p>
            <a:r>
              <a:rPr lang="en-US" dirty="0"/>
              <a:t>All functional areas working from the beginning of an effort</a:t>
            </a:r>
          </a:p>
          <a:p>
            <a:pPr lvl="1"/>
            <a:r>
              <a:rPr lang="en-US" dirty="0"/>
              <a:t>e.g. Proposals, Capture, and Recruiting…</a:t>
            </a:r>
          </a:p>
          <a:p>
            <a:r>
              <a:rPr lang="en-US" dirty="0"/>
              <a:t>Shared ownership, not “throwing it over the wall”</a:t>
            </a:r>
          </a:p>
          <a:p>
            <a:endParaRPr lang="en-US" dirty="0"/>
          </a:p>
        </p:txBody>
      </p:sp>
      <p:pic>
        <p:nvPicPr>
          <p:cNvPr id="16" name="Picture 15">
            <a:extLst>
              <a:ext uri="{FF2B5EF4-FFF2-40B4-BE49-F238E27FC236}">
                <a16:creationId xmlns:a16="http://schemas.microsoft.com/office/drawing/2014/main" id="{B4AA6E10-D372-40A4-ABCA-B04A3FD28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876" y="3281038"/>
            <a:ext cx="6160248" cy="30381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2320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2CCA-FFBE-431C-88D8-FE986A14D31F}"/>
              </a:ext>
            </a:extLst>
          </p:cNvPr>
          <p:cNvSpPr>
            <a:spLocks noGrp="1"/>
          </p:cNvSpPr>
          <p:nvPr>
            <p:ph type="title"/>
          </p:nvPr>
        </p:nvSpPr>
        <p:spPr/>
        <p:txBody>
          <a:bodyPr>
            <a:normAutofit/>
          </a:bodyPr>
          <a:lstStyle/>
          <a:p>
            <a:pPr lvl="0"/>
            <a:r>
              <a:rPr lang="en-US" dirty="0"/>
              <a:t>“Corporate DevOps” – Technology Practices</a:t>
            </a:r>
          </a:p>
        </p:txBody>
      </p:sp>
      <p:sp>
        <p:nvSpPr>
          <p:cNvPr id="3" name="Content Placeholder 2">
            <a:extLst>
              <a:ext uri="{FF2B5EF4-FFF2-40B4-BE49-F238E27FC236}">
                <a16:creationId xmlns:a16="http://schemas.microsoft.com/office/drawing/2014/main" id="{06CD1D2E-1412-46C3-BE67-881F5C4E0F81}"/>
              </a:ext>
            </a:extLst>
          </p:cNvPr>
          <p:cNvSpPr>
            <a:spLocks noGrp="1"/>
          </p:cNvSpPr>
          <p:nvPr>
            <p:ph idx="1"/>
          </p:nvPr>
        </p:nvSpPr>
        <p:spPr/>
        <p:txBody>
          <a:bodyPr/>
          <a:lstStyle/>
          <a:p>
            <a:r>
              <a:rPr lang="en-US" dirty="0"/>
              <a:t>Integrate back-office tools to gain efficiencies</a:t>
            </a:r>
          </a:p>
          <a:p>
            <a:r>
              <a:rPr lang="en-US" dirty="0"/>
              <a:t>Leaning out processes through automation</a:t>
            </a:r>
          </a:p>
          <a:p>
            <a:r>
              <a:rPr lang="en-US" dirty="0"/>
              <a:t>Predictive analytics</a:t>
            </a:r>
          </a:p>
          <a:p>
            <a:r>
              <a:rPr lang="en-US" dirty="0"/>
              <a:t>Monitoring and notifications</a:t>
            </a:r>
          </a:p>
        </p:txBody>
      </p:sp>
      <p:pic>
        <p:nvPicPr>
          <p:cNvPr id="9" name="Picture 8">
            <a:extLst>
              <a:ext uri="{FF2B5EF4-FFF2-40B4-BE49-F238E27FC236}">
                <a16:creationId xmlns:a16="http://schemas.microsoft.com/office/drawing/2014/main" id="{320B3B3F-0BF4-4A03-A9F5-506D1A5CEB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76783" y="2271119"/>
            <a:ext cx="4277017" cy="3645982"/>
          </a:xfrm>
          <a:prstGeom prst="rect">
            <a:avLst/>
          </a:prstGeom>
        </p:spPr>
      </p:pic>
    </p:spTree>
    <p:extLst>
      <p:ext uri="{BB962C8B-B14F-4D97-AF65-F5344CB8AC3E}">
        <p14:creationId xmlns:p14="http://schemas.microsoft.com/office/powerpoint/2010/main" val="3510942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2CCA-FFBE-431C-88D8-FE986A14D31F}"/>
              </a:ext>
            </a:extLst>
          </p:cNvPr>
          <p:cNvSpPr>
            <a:spLocks noGrp="1"/>
          </p:cNvSpPr>
          <p:nvPr>
            <p:ph type="title"/>
          </p:nvPr>
        </p:nvSpPr>
        <p:spPr/>
        <p:txBody>
          <a:bodyPr>
            <a:normAutofit/>
          </a:bodyPr>
          <a:lstStyle/>
          <a:p>
            <a:pPr lvl="0"/>
            <a:r>
              <a:rPr lang="en-US" dirty="0"/>
              <a:t>“Corporate DevOps” - </a:t>
            </a:r>
            <a:r>
              <a:rPr lang="en-US" dirty="0" err="1"/>
              <a:t>ChatOps</a:t>
            </a:r>
            <a:endParaRPr lang="en-US" dirty="0"/>
          </a:p>
        </p:txBody>
      </p:sp>
      <p:sp>
        <p:nvSpPr>
          <p:cNvPr id="3" name="Content Placeholder 2">
            <a:extLst>
              <a:ext uri="{FF2B5EF4-FFF2-40B4-BE49-F238E27FC236}">
                <a16:creationId xmlns:a16="http://schemas.microsoft.com/office/drawing/2014/main" id="{06CD1D2E-1412-46C3-BE67-881F5C4E0F81}"/>
              </a:ext>
            </a:extLst>
          </p:cNvPr>
          <p:cNvSpPr>
            <a:spLocks noGrp="1"/>
          </p:cNvSpPr>
          <p:nvPr>
            <p:ph idx="1"/>
          </p:nvPr>
        </p:nvSpPr>
        <p:spPr/>
        <p:txBody>
          <a:bodyPr/>
          <a:lstStyle/>
          <a:p>
            <a:r>
              <a:rPr lang="en-US" dirty="0"/>
              <a:t>Tools like Slack and MS Teams bring everything together in a very consumable, centralized way</a:t>
            </a:r>
          </a:p>
        </p:txBody>
      </p:sp>
      <p:pic>
        <p:nvPicPr>
          <p:cNvPr id="8" name="Picture 7">
            <a:extLst>
              <a:ext uri="{FF2B5EF4-FFF2-40B4-BE49-F238E27FC236}">
                <a16:creationId xmlns:a16="http://schemas.microsoft.com/office/drawing/2014/main" id="{10B5E1BB-518C-4DDE-BBD9-18FEE1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106" y="3139883"/>
            <a:ext cx="9842578" cy="27887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7716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2CCA-FFBE-431C-88D8-FE986A14D31F}"/>
              </a:ext>
            </a:extLst>
          </p:cNvPr>
          <p:cNvSpPr>
            <a:spLocks noGrp="1"/>
          </p:cNvSpPr>
          <p:nvPr>
            <p:ph type="title"/>
          </p:nvPr>
        </p:nvSpPr>
        <p:spPr/>
        <p:txBody>
          <a:bodyPr>
            <a:normAutofit/>
          </a:bodyPr>
          <a:lstStyle/>
          <a:p>
            <a:r>
              <a:rPr lang="en-US" dirty="0"/>
              <a:t>Business Agility Benefits</a:t>
            </a:r>
          </a:p>
        </p:txBody>
      </p:sp>
      <p:sp>
        <p:nvSpPr>
          <p:cNvPr id="3" name="Content Placeholder 2">
            <a:extLst>
              <a:ext uri="{FF2B5EF4-FFF2-40B4-BE49-F238E27FC236}">
                <a16:creationId xmlns:a16="http://schemas.microsoft.com/office/drawing/2014/main" id="{06CD1D2E-1412-46C3-BE67-881F5C4E0F81}"/>
              </a:ext>
            </a:extLst>
          </p:cNvPr>
          <p:cNvSpPr>
            <a:spLocks noGrp="1"/>
          </p:cNvSpPr>
          <p:nvPr>
            <p:ph idx="1"/>
          </p:nvPr>
        </p:nvSpPr>
        <p:spPr/>
        <p:txBody>
          <a:bodyPr>
            <a:normAutofit/>
          </a:bodyPr>
          <a:lstStyle/>
          <a:p>
            <a:pPr lvl="0"/>
            <a:r>
              <a:rPr lang="en-US" dirty="0"/>
              <a:t>Benefits of applying Agile and DevOps mindset and practices to the business</a:t>
            </a:r>
          </a:p>
          <a:p>
            <a:pPr lvl="1"/>
            <a:r>
              <a:rPr lang="en-US" dirty="0"/>
              <a:t>Revenue and growth accelerate</a:t>
            </a:r>
          </a:p>
          <a:p>
            <a:pPr lvl="1"/>
            <a:r>
              <a:rPr lang="en-US" dirty="0"/>
              <a:t>Corporate processes lean out</a:t>
            </a:r>
          </a:p>
          <a:p>
            <a:pPr lvl="1"/>
            <a:r>
              <a:rPr lang="en-US" dirty="0"/>
              <a:t>Employees are more capable</a:t>
            </a:r>
          </a:p>
          <a:p>
            <a:pPr lvl="1"/>
            <a:r>
              <a:rPr lang="en-US" dirty="0"/>
              <a:t>Real-time awareness and predictive analytics</a:t>
            </a:r>
          </a:p>
          <a:p>
            <a:pPr lvl="2"/>
            <a:r>
              <a:rPr lang="en-US" dirty="0"/>
              <a:t>increased effective decision-making and empowerment</a:t>
            </a:r>
          </a:p>
          <a:p>
            <a:r>
              <a:rPr lang="en-US" dirty="0"/>
              <a:t>Employees are happier. Customers are happier. The corporate bottom-line reflects this happiness.</a:t>
            </a:r>
          </a:p>
        </p:txBody>
      </p:sp>
    </p:spTree>
    <p:extLst>
      <p:ext uri="{BB962C8B-B14F-4D97-AF65-F5344CB8AC3E}">
        <p14:creationId xmlns:p14="http://schemas.microsoft.com/office/powerpoint/2010/main" val="329177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CA7C-FD72-47FA-A8B3-4DF2B963C61E}"/>
              </a:ext>
            </a:extLst>
          </p:cNvPr>
          <p:cNvSpPr>
            <a:spLocks noGrp="1"/>
          </p:cNvSpPr>
          <p:nvPr>
            <p:ph type="title"/>
          </p:nvPr>
        </p:nvSpPr>
        <p:spPr>
          <a:xfrm>
            <a:off x="838200" y="365126"/>
            <a:ext cx="10515600" cy="799976"/>
          </a:xfrm>
        </p:spPr>
        <p:txBody>
          <a:bodyPr>
            <a:normAutofit/>
          </a:bodyPr>
          <a:lstStyle/>
          <a:p>
            <a:pPr lvl="0"/>
            <a:r>
              <a:rPr lang="en-US" dirty="0"/>
              <a:t>Agile – Created by Software People</a:t>
            </a:r>
          </a:p>
        </p:txBody>
      </p:sp>
      <p:pic>
        <p:nvPicPr>
          <p:cNvPr id="10" name="Picture 9">
            <a:extLst>
              <a:ext uri="{FF2B5EF4-FFF2-40B4-BE49-F238E27FC236}">
                <a16:creationId xmlns:a16="http://schemas.microsoft.com/office/drawing/2014/main" id="{0FDB38DE-CAA9-41F1-87CB-2437B161BC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51781" y="1165101"/>
            <a:ext cx="7147796" cy="5388571"/>
          </a:xfrm>
          <a:prstGeom prst="rect">
            <a:avLst/>
          </a:prstGeom>
        </p:spPr>
      </p:pic>
    </p:spTree>
    <p:extLst>
      <p:ext uri="{BB962C8B-B14F-4D97-AF65-F5344CB8AC3E}">
        <p14:creationId xmlns:p14="http://schemas.microsoft.com/office/powerpoint/2010/main" val="197047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CDB-81B8-4B13-901B-272F1114DFCD}"/>
              </a:ext>
            </a:extLst>
          </p:cNvPr>
          <p:cNvSpPr>
            <a:spLocks noGrp="1"/>
          </p:cNvSpPr>
          <p:nvPr>
            <p:ph type="title"/>
          </p:nvPr>
        </p:nvSpPr>
        <p:spPr>
          <a:xfrm>
            <a:off x="838200" y="365125"/>
            <a:ext cx="10515600" cy="1325563"/>
          </a:xfrm>
        </p:spPr>
        <p:txBody>
          <a:bodyPr/>
          <a:lstStyle/>
          <a:p>
            <a:r>
              <a:rPr lang="en-US" dirty="0"/>
              <a:t>Wrapping it Up</a:t>
            </a:r>
          </a:p>
        </p:txBody>
      </p:sp>
      <p:pic>
        <p:nvPicPr>
          <p:cNvPr id="9218" name="Picture 2" descr="http://www.peculiarinfotech.com/Content/images/services/custom-software-development.png">
            <a:extLst>
              <a:ext uri="{FF2B5EF4-FFF2-40B4-BE49-F238E27FC236}">
                <a16:creationId xmlns:a16="http://schemas.microsoft.com/office/drawing/2014/main" id="{B4FBB138-66BD-4032-AB5F-B692D9606276}"/>
              </a:ext>
            </a:extLst>
          </p:cNvPr>
          <p:cNvPicPr>
            <a:picLocks noChangeAspect="1" noChangeArrowheads="1"/>
          </p:cNvPicPr>
          <p:nvPr/>
        </p:nvPicPr>
        <p:blipFill rotWithShape="1">
          <a:blip r:embed="rId3">
            <a:clrChange>
              <a:clrFrom>
                <a:srgbClr val="EFEFEF"/>
              </a:clrFrom>
              <a:clrTo>
                <a:srgbClr val="EFEFEF">
                  <a:alpha val="0"/>
                </a:srgbClr>
              </a:clrTo>
            </a:clrChange>
            <a:extLst>
              <a:ext uri="{28A0092B-C50C-407E-A947-70E740481C1C}">
                <a14:useLocalDpi xmlns:a14="http://schemas.microsoft.com/office/drawing/2010/main" val="0"/>
              </a:ext>
            </a:extLst>
          </a:blip>
          <a:srcRect l="15206" r="16048"/>
          <a:stretch/>
        </p:blipFill>
        <p:spPr bwMode="auto">
          <a:xfrm>
            <a:off x="102951" y="2632123"/>
            <a:ext cx="2285667" cy="19672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241A3B7-67ED-499A-B662-F6D53C0BB5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15627" y="2485831"/>
            <a:ext cx="3562170" cy="2259871"/>
          </a:xfrm>
          <a:prstGeom prst="rect">
            <a:avLst/>
          </a:prstGeom>
        </p:spPr>
      </p:pic>
      <p:pic>
        <p:nvPicPr>
          <p:cNvPr id="8" name="Picture 7">
            <a:extLst>
              <a:ext uri="{FF2B5EF4-FFF2-40B4-BE49-F238E27FC236}">
                <a16:creationId xmlns:a16="http://schemas.microsoft.com/office/drawing/2014/main" id="{14312370-59A7-47A0-B2CD-5278ADE69692}"/>
              </a:ext>
            </a:extLst>
          </p:cNvPr>
          <p:cNvPicPr>
            <a:picLocks noChangeAspect="1"/>
          </p:cNvPicPr>
          <p:nvPr/>
        </p:nvPicPr>
        <p:blipFill rotWithShape="1">
          <a:blip r:embed="rId5"/>
          <a:srcRect l="224" r="729"/>
          <a:stretch/>
        </p:blipFill>
        <p:spPr>
          <a:xfrm>
            <a:off x="8088086" y="3518405"/>
            <a:ext cx="3745659" cy="2552450"/>
          </a:xfrm>
          <a:prstGeom prst="rect">
            <a:avLst/>
          </a:prstGeom>
        </p:spPr>
      </p:pic>
      <p:pic>
        <p:nvPicPr>
          <p:cNvPr id="9" name="Picture 8">
            <a:extLst>
              <a:ext uri="{FF2B5EF4-FFF2-40B4-BE49-F238E27FC236}">
                <a16:creationId xmlns:a16="http://schemas.microsoft.com/office/drawing/2014/main" id="{6EBFC120-6465-497A-ADA2-412DEC80A69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203080" y="2339543"/>
            <a:ext cx="1943405" cy="2552449"/>
          </a:xfrm>
          <a:prstGeom prst="rect">
            <a:avLst/>
          </a:prstGeom>
        </p:spPr>
      </p:pic>
      <p:pic>
        <p:nvPicPr>
          <p:cNvPr id="10" name="Picture 9">
            <a:extLst>
              <a:ext uri="{FF2B5EF4-FFF2-40B4-BE49-F238E27FC236}">
                <a16:creationId xmlns:a16="http://schemas.microsoft.com/office/drawing/2014/main" id="{E162553C-5F17-41C4-8800-87082D011597}"/>
              </a:ext>
            </a:extLst>
          </p:cNvPr>
          <p:cNvPicPr>
            <a:picLocks noChangeAspect="1"/>
          </p:cNvPicPr>
          <p:nvPr/>
        </p:nvPicPr>
        <p:blipFill rotWithShape="1">
          <a:blip r:embed="rId7"/>
          <a:srcRect l="4008" t="12225" r="6011"/>
          <a:stretch/>
        </p:blipFill>
        <p:spPr>
          <a:xfrm>
            <a:off x="8088086" y="1367156"/>
            <a:ext cx="3749040" cy="2151249"/>
          </a:xfrm>
          <a:prstGeom prst="rect">
            <a:avLst/>
          </a:prstGeom>
        </p:spPr>
      </p:pic>
      <p:cxnSp>
        <p:nvCxnSpPr>
          <p:cNvPr id="12" name="Straight Connector 11">
            <a:extLst>
              <a:ext uri="{FF2B5EF4-FFF2-40B4-BE49-F238E27FC236}">
                <a16:creationId xmlns:a16="http://schemas.microsoft.com/office/drawing/2014/main" id="{46B38859-8C54-4A2B-AAFE-9B417B44E389}"/>
              </a:ext>
            </a:extLst>
          </p:cNvPr>
          <p:cNvCxnSpPr/>
          <p:nvPr/>
        </p:nvCxnSpPr>
        <p:spPr>
          <a:xfrm>
            <a:off x="7739743" y="3712029"/>
            <a:ext cx="216742"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094B9196-644B-4CCE-A02E-D3B152F21E60}"/>
              </a:ext>
            </a:extLst>
          </p:cNvPr>
          <p:cNvCxnSpPr/>
          <p:nvPr/>
        </p:nvCxnSpPr>
        <p:spPr>
          <a:xfrm>
            <a:off x="7739743" y="3782786"/>
            <a:ext cx="216742" cy="0"/>
          </a:xfrm>
          <a:prstGeom prst="line">
            <a:avLst/>
          </a:prstGeom>
          <a:ln w="381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3040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C244-AB29-4404-8E3C-302007B7DC13}"/>
              </a:ext>
            </a:extLst>
          </p:cNvPr>
          <p:cNvSpPr>
            <a:spLocks noGrp="1"/>
          </p:cNvSpPr>
          <p:nvPr>
            <p:ph type="title"/>
          </p:nvPr>
        </p:nvSpPr>
        <p:spPr/>
        <p:txBody>
          <a:bodyPr/>
          <a:lstStyle/>
          <a:p>
            <a:r>
              <a:rPr lang="en-US" dirty="0"/>
              <a:t>Questions? Discussion?</a:t>
            </a:r>
          </a:p>
        </p:txBody>
      </p:sp>
      <p:sp>
        <p:nvSpPr>
          <p:cNvPr id="4" name="Rectangle 3">
            <a:extLst>
              <a:ext uri="{FF2B5EF4-FFF2-40B4-BE49-F238E27FC236}">
                <a16:creationId xmlns:a16="http://schemas.microsoft.com/office/drawing/2014/main" id="{572FC065-F30A-46A5-BA14-F527C38CD071}"/>
              </a:ext>
            </a:extLst>
          </p:cNvPr>
          <p:cNvSpPr/>
          <p:nvPr/>
        </p:nvSpPr>
        <p:spPr>
          <a:xfrm flipH="1">
            <a:off x="997906" y="1545383"/>
            <a:ext cx="1847027" cy="1107996"/>
          </a:xfrm>
          <a:prstGeom prst="rect">
            <a:avLst/>
          </a:prstGeom>
          <a:noFill/>
        </p:spPr>
        <p:txBody>
          <a:bodyPr wrap="square" lIns="91440" tIns="45720" rIns="91440" bIns="45720">
            <a:spAutoFit/>
          </a:bodyPr>
          <a:lstStyle/>
          <a:p>
            <a:pPr algn="ctr"/>
            <a:r>
              <a:rPr lang="en-US"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Rectangle 4">
            <a:extLst>
              <a:ext uri="{FF2B5EF4-FFF2-40B4-BE49-F238E27FC236}">
                <a16:creationId xmlns:a16="http://schemas.microsoft.com/office/drawing/2014/main" id="{D2A1724F-693F-42D2-A2AE-FDF53C0AF453}"/>
              </a:ext>
            </a:extLst>
          </p:cNvPr>
          <p:cNvSpPr/>
          <p:nvPr/>
        </p:nvSpPr>
        <p:spPr>
          <a:xfrm flipH="1">
            <a:off x="2133600" y="3251347"/>
            <a:ext cx="1847027" cy="1200329"/>
          </a:xfrm>
          <a:prstGeom prst="rect">
            <a:avLst/>
          </a:prstGeom>
          <a:noFill/>
        </p:spPr>
        <p:txBody>
          <a:bodyPr wrap="square" lIns="91440" tIns="45720" rIns="91440" bIns="45720">
            <a:spAutoFit/>
          </a:bodyPr>
          <a:lstStyle/>
          <a:p>
            <a:pPr algn="ctr"/>
            <a:r>
              <a:rPr 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Rectangle 5">
            <a:extLst>
              <a:ext uri="{FF2B5EF4-FFF2-40B4-BE49-F238E27FC236}">
                <a16:creationId xmlns:a16="http://schemas.microsoft.com/office/drawing/2014/main" id="{5C5043CC-47F6-440F-BE58-9EBAE020CDB8}"/>
              </a:ext>
            </a:extLst>
          </p:cNvPr>
          <p:cNvSpPr/>
          <p:nvPr/>
        </p:nvSpPr>
        <p:spPr>
          <a:xfrm flipH="1">
            <a:off x="3022948" y="2125764"/>
            <a:ext cx="1847027" cy="830997"/>
          </a:xfrm>
          <a:prstGeom prst="rect">
            <a:avLst/>
          </a:prstGeom>
          <a:noFill/>
        </p:spPr>
        <p:txBody>
          <a:bodyPr wrap="square" lIns="91440" tIns="45720" rIns="91440" bIns="45720">
            <a:spAutoFit/>
          </a:bodyPr>
          <a:lstStyle/>
          <a:p>
            <a:pPr algn="ctr"/>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1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Rectangle 6">
            <a:extLst>
              <a:ext uri="{FF2B5EF4-FFF2-40B4-BE49-F238E27FC236}">
                <a16:creationId xmlns:a16="http://schemas.microsoft.com/office/drawing/2014/main" id="{18EAC4A9-DEA5-4330-AE8B-204A53E5BE23}"/>
              </a:ext>
            </a:extLst>
          </p:cNvPr>
          <p:cNvSpPr/>
          <p:nvPr/>
        </p:nvSpPr>
        <p:spPr>
          <a:xfrm flipH="1">
            <a:off x="1642998" y="5098039"/>
            <a:ext cx="1847027" cy="830997"/>
          </a:xfrm>
          <a:prstGeom prst="rect">
            <a:avLst/>
          </a:prstGeom>
          <a:noFill/>
        </p:spPr>
        <p:txBody>
          <a:bodyPr wrap="square" lIns="91440" tIns="45720" rIns="91440" bIns="45720">
            <a:spAutoFit/>
          </a:bodyPr>
          <a:lstStyle/>
          <a:p>
            <a:pPr algn="ctr"/>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1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Rectangle 7">
            <a:extLst>
              <a:ext uri="{FF2B5EF4-FFF2-40B4-BE49-F238E27FC236}">
                <a16:creationId xmlns:a16="http://schemas.microsoft.com/office/drawing/2014/main" id="{3319D837-DBD0-46E9-99A8-041A57AFD80A}"/>
              </a:ext>
            </a:extLst>
          </p:cNvPr>
          <p:cNvSpPr/>
          <p:nvPr/>
        </p:nvSpPr>
        <p:spPr>
          <a:xfrm flipH="1">
            <a:off x="2880735" y="5214145"/>
            <a:ext cx="1847027" cy="1569660"/>
          </a:xfrm>
          <a:prstGeom prst="rect">
            <a:avLst/>
          </a:prstGeom>
          <a:noFill/>
        </p:spPr>
        <p:txBody>
          <a:bodyPr wrap="square" lIns="91440" tIns="45720" rIns="91440" bIns="45720">
            <a:spAutoFit/>
          </a:bodyPr>
          <a:lstStyle/>
          <a:p>
            <a:pPr algn="ctr"/>
            <a:r>
              <a:rPr lang="en-US" sz="9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1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9" name="Rectangle 8">
            <a:extLst>
              <a:ext uri="{FF2B5EF4-FFF2-40B4-BE49-F238E27FC236}">
                <a16:creationId xmlns:a16="http://schemas.microsoft.com/office/drawing/2014/main" id="{6F8545A1-A5CD-40E2-98EA-50341ED8F81B}"/>
              </a:ext>
            </a:extLst>
          </p:cNvPr>
          <p:cNvSpPr/>
          <p:nvPr/>
        </p:nvSpPr>
        <p:spPr>
          <a:xfrm flipH="1">
            <a:off x="3352583" y="4492036"/>
            <a:ext cx="1847027" cy="830997"/>
          </a:xfrm>
          <a:prstGeom prst="rect">
            <a:avLst/>
          </a:prstGeom>
          <a:noFill/>
        </p:spPr>
        <p:txBody>
          <a:bodyPr wrap="square" lIns="91440" tIns="45720" rIns="91440" bIns="45720">
            <a:spAutoFit/>
          </a:bodyPr>
          <a:lstStyle/>
          <a:p>
            <a:pPr algn="ctr"/>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1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0" name="Rectangle 9">
            <a:extLst>
              <a:ext uri="{FF2B5EF4-FFF2-40B4-BE49-F238E27FC236}">
                <a16:creationId xmlns:a16="http://schemas.microsoft.com/office/drawing/2014/main" id="{7E67C14E-639E-49A5-B5F6-F5BD6DE5346D}"/>
              </a:ext>
            </a:extLst>
          </p:cNvPr>
          <p:cNvSpPr/>
          <p:nvPr/>
        </p:nvSpPr>
        <p:spPr>
          <a:xfrm flipH="1">
            <a:off x="6328103" y="1389829"/>
            <a:ext cx="1847027" cy="830997"/>
          </a:xfrm>
          <a:prstGeom prst="rect">
            <a:avLst/>
          </a:prstGeom>
          <a:noFill/>
        </p:spPr>
        <p:txBody>
          <a:bodyPr wrap="square" lIns="91440" tIns="45720" rIns="91440" bIns="45720">
            <a:spAutoFit/>
          </a:bodyPr>
          <a:lstStyle/>
          <a:p>
            <a:pPr algn="ctr"/>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1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Rectangle 10">
            <a:extLst>
              <a:ext uri="{FF2B5EF4-FFF2-40B4-BE49-F238E27FC236}">
                <a16:creationId xmlns:a16="http://schemas.microsoft.com/office/drawing/2014/main" id="{CD92026C-E5AA-45AB-A308-F8E190B3CFD3}"/>
              </a:ext>
            </a:extLst>
          </p:cNvPr>
          <p:cNvSpPr/>
          <p:nvPr/>
        </p:nvSpPr>
        <p:spPr>
          <a:xfrm flipH="1">
            <a:off x="6924687" y="2159341"/>
            <a:ext cx="1847027" cy="830997"/>
          </a:xfrm>
          <a:prstGeom prst="rect">
            <a:avLst/>
          </a:prstGeom>
          <a:noFill/>
        </p:spPr>
        <p:txBody>
          <a:bodyPr wrap="square" lIns="91440" tIns="45720" rIns="91440" bIns="45720">
            <a:spAutoFit/>
          </a:bodyPr>
          <a:lstStyle/>
          <a:p>
            <a:pPr algn="ctr"/>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1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2" name="Rectangle 11">
            <a:extLst>
              <a:ext uri="{FF2B5EF4-FFF2-40B4-BE49-F238E27FC236}">
                <a16:creationId xmlns:a16="http://schemas.microsoft.com/office/drawing/2014/main" id="{40E89A68-34A1-4C76-A578-E5AA5D7D8453}"/>
              </a:ext>
            </a:extLst>
          </p:cNvPr>
          <p:cNvSpPr/>
          <p:nvPr/>
        </p:nvSpPr>
        <p:spPr>
          <a:xfrm flipH="1">
            <a:off x="6386034" y="4257147"/>
            <a:ext cx="1847027" cy="1200329"/>
          </a:xfrm>
          <a:prstGeom prst="rect">
            <a:avLst/>
          </a:prstGeom>
          <a:noFill/>
        </p:spPr>
        <p:txBody>
          <a:bodyPr wrap="square" lIns="91440" tIns="45720" rIns="91440" bIns="45720">
            <a:spAutoFit/>
          </a:bodyPr>
          <a:lstStyle/>
          <a:p>
            <a:pPr algn="ctr"/>
            <a:r>
              <a:rPr 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Rectangle 12">
            <a:extLst>
              <a:ext uri="{FF2B5EF4-FFF2-40B4-BE49-F238E27FC236}">
                <a16:creationId xmlns:a16="http://schemas.microsoft.com/office/drawing/2014/main" id="{D21EEFE0-0508-4B52-875C-FE2183030E58}"/>
              </a:ext>
            </a:extLst>
          </p:cNvPr>
          <p:cNvSpPr/>
          <p:nvPr/>
        </p:nvSpPr>
        <p:spPr>
          <a:xfrm flipH="1">
            <a:off x="8158250" y="3449723"/>
            <a:ext cx="1847027" cy="1015663"/>
          </a:xfrm>
          <a:prstGeom prst="rect">
            <a:avLst/>
          </a:prstGeom>
          <a:noFill/>
        </p:spPr>
        <p:txBody>
          <a:bodyPr wrap="square" lIns="91440" tIns="45720" rIns="91440" bIns="45720">
            <a:spAutoFit/>
          </a:bodyPr>
          <a:lstStyle/>
          <a:p>
            <a:pPr algn="ctr"/>
            <a:r>
              <a:rPr lang="en-US"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1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4" name="Rectangle 13">
            <a:extLst>
              <a:ext uri="{FF2B5EF4-FFF2-40B4-BE49-F238E27FC236}">
                <a16:creationId xmlns:a16="http://schemas.microsoft.com/office/drawing/2014/main" id="{CB67B055-7A7E-4BF4-A682-485AB8C14197}"/>
              </a:ext>
            </a:extLst>
          </p:cNvPr>
          <p:cNvSpPr/>
          <p:nvPr/>
        </p:nvSpPr>
        <p:spPr>
          <a:xfrm flipH="1">
            <a:off x="8448653" y="1186405"/>
            <a:ext cx="1847027" cy="1569660"/>
          </a:xfrm>
          <a:prstGeom prst="rect">
            <a:avLst/>
          </a:prstGeom>
          <a:noFill/>
        </p:spPr>
        <p:txBody>
          <a:bodyPr wrap="square" lIns="91440" tIns="45720" rIns="91440" bIns="45720">
            <a:spAutoFit/>
          </a:bodyPr>
          <a:lstStyle/>
          <a:p>
            <a:pPr algn="ctr"/>
            <a:r>
              <a:rPr lang="en-US" sz="9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5" name="Rectangle 14">
            <a:extLst>
              <a:ext uri="{FF2B5EF4-FFF2-40B4-BE49-F238E27FC236}">
                <a16:creationId xmlns:a16="http://schemas.microsoft.com/office/drawing/2014/main" id="{362E8B48-85A2-469E-8117-00D315D956F6}"/>
              </a:ext>
            </a:extLst>
          </p:cNvPr>
          <p:cNvSpPr/>
          <p:nvPr/>
        </p:nvSpPr>
        <p:spPr>
          <a:xfrm flipH="1">
            <a:off x="8528995" y="5165747"/>
            <a:ext cx="1847027" cy="1446550"/>
          </a:xfrm>
          <a:prstGeom prst="rect">
            <a:avLst/>
          </a:prstGeom>
          <a:noFill/>
        </p:spPr>
        <p:txBody>
          <a:bodyPr wrap="square" lIns="91440" tIns="45720" rIns="91440" bIns="45720">
            <a:spAutoFit/>
          </a:bodyPr>
          <a:lstStyle/>
          <a:p>
            <a:pPr algn="ctr"/>
            <a:r>
              <a:rPr lang="en-US" sz="8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6" name="Rectangle 15">
            <a:extLst>
              <a:ext uri="{FF2B5EF4-FFF2-40B4-BE49-F238E27FC236}">
                <a16:creationId xmlns:a16="http://schemas.microsoft.com/office/drawing/2014/main" id="{BDE1C13C-9AEB-4AEE-856D-8CE0BA865851}"/>
              </a:ext>
            </a:extLst>
          </p:cNvPr>
          <p:cNvSpPr/>
          <p:nvPr/>
        </p:nvSpPr>
        <p:spPr>
          <a:xfrm flipH="1">
            <a:off x="6013907" y="5649806"/>
            <a:ext cx="1847027" cy="830997"/>
          </a:xfrm>
          <a:prstGeom prst="rect">
            <a:avLst/>
          </a:prstGeom>
          <a:noFill/>
        </p:spPr>
        <p:txBody>
          <a:bodyPr wrap="square" lIns="91440" tIns="45720" rIns="91440" bIns="45720">
            <a:spAutoFit/>
          </a:bodyPr>
          <a:lstStyle/>
          <a:p>
            <a:pPr algn="ctr"/>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n-US" sz="1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7" name="Picture 8" descr="C:\Users\022552\AppData\Local\Microsoft\Windows\Temporary Internet Files\Content.IE5\IQCCSZ44\question-mark[1].png">
            <a:extLst>
              <a:ext uri="{FF2B5EF4-FFF2-40B4-BE49-F238E27FC236}">
                <a16:creationId xmlns:a16="http://schemas.microsoft.com/office/drawing/2014/main" id="{89C464CB-B9B1-49B4-B453-8654A58A3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5734" y="1843819"/>
            <a:ext cx="4345873" cy="46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8808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AD3C-6B15-43B3-9DCE-D5E2CAE1C292}"/>
              </a:ext>
            </a:extLst>
          </p:cNvPr>
          <p:cNvSpPr>
            <a:spLocks noGrp="1"/>
          </p:cNvSpPr>
          <p:nvPr>
            <p:ph type="title"/>
          </p:nvPr>
        </p:nvSpPr>
        <p:spPr/>
        <p:txBody>
          <a:bodyPr/>
          <a:lstStyle/>
          <a:p>
            <a:r>
              <a:rPr lang="en-US"/>
              <a:t>4 Values - Software Words</a:t>
            </a:r>
            <a:endParaRPr lang="en-US" dirty="0"/>
          </a:p>
        </p:txBody>
      </p:sp>
      <p:sp>
        <p:nvSpPr>
          <p:cNvPr id="3" name="TextBox 2">
            <a:extLst>
              <a:ext uri="{FF2B5EF4-FFF2-40B4-BE49-F238E27FC236}">
                <a16:creationId xmlns:a16="http://schemas.microsoft.com/office/drawing/2014/main" id="{D8F96176-1FD0-454C-8B38-3005AE4A8F94}"/>
              </a:ext>
            </a:extLst>
          </p:cNvPr>
          <p:cNvSpPr txBox="1"/>
          <p:nvPr/>
        </p:nvSpPr>
        <p:spPr>
          <a:xfrm>
            <a:off x="1027661" y="1884385"/>
            <a:ext cx="3247293" cy="369332"/>
          </a:xfrm>
          <a:prstGeom prst="rect">
            <a:avLst/>
          </a:prstGeom>
          <a:solidFill>
            <a:srgbClr val="66CCFF"/>
          </a:solidFill>
          <a:ln cap="rnd">
            <a:solidFill>
              <a:schemeClr val="accent1"/>
            </a:solidFill>
          </a:ln>
        </p:spPr>
        <p:txBody>
          <a:bodyPr wrap="square" rtlCol="0">
            <a:spAutoFit/>
          </a:bodyPr>
          <a:lstStyle/>
          <a:p>
            <a:pPr algn="ctr"/>
            <a:r>
              <a:rPr lang="en-US" dirty="0"/>
              <a:t>Individuals and Interactions</a:t>
            </a:r>
          </a:p>
        </p:txBody>
      </p:sp>
      <p:sp>
        <p:nvSpPr>
          <p:cNvPr id="7" name="TextBox 6">
            <a:extLst>
              <a:ext uri="{FF2B5EF4-FFF2-40B4-BE49-F238E27FC236}">
                <a16:creationId xmlns:a16="http://schemas.microsoft.com/office/drawing/2014/main" id="{706679E1-E525-4480-9DC0-54E2AC97583F}"/>
              </a:ext>
            </a:extLst>
          </p:cNvPr>
          <p:cNvSpPr txBox="1"/>
          <p:nvPr/>
        </p:nvSpPr>
        <p:spPr>
          <a:xfrm>
            <a:off x="1027661" y="2885716"/>
            <a:ext cx="3247293" cy="369332"/>
          </a:xfrm>
          <a:prstGeom prst="rect">
            <a:avLst/>
          </a:prstGeom>
          <a:solidFill>
            <a:srgbClr val="66CCFF"/>
          </a:solidFill>
          <a:ln cap="rnd">
            <a:solidFill>
              <a:schemeClr val="accent1"/>
            </a:solidFill>
          </a:ln>
        </p:spPr>
        <p:txBody>
          <a:bodyPr wrap="square" rtlCol="0">
            <a:spAutoFit/>
          </a:bodyPr>
          <a:lstStyle/>
          <a:p>
            <a:pPr algn="ctr"/>
            <a:r>
              <a:rPr lang="en-US" dirty="0"/>
              <a:t>Working Software</a:t>
            </a:r>
          </a:p>
        </p:txBody>
      </p:sp>
      <p:sp>
        <p:nvSpPr>
          <p:cNvPr id="8" name="TextBox 7">
            <a:extLst>
              <a:ext uri="{FF2B5EF4-FFF2-40B4-BE49-F238E27FC236}">
                <a16:creationId xmlns:a16="http://schemas.microsoft.com/office/drawing/2014/main" id="{89BE8C53-FA96-452C-891E-D7269A33BA89}"/>
              </a:ext>
            </a:extLst>
          </p:cNvPr>
          <p:cNvSpPr txBox="1"/>
          <p:nvPr/>
        </p:nvSpPr>
        <p:spPr>
          <a:xfrm>
            <a:off x="1027661" y="4023847"/>
            <a:ext cx="3247293" cy="369332"/>
          </a:xfrm>
          <a:prstGeom prst="rect">
            <a:avLst/>
          </a:prstGeom>
          <a:solidFill>
            <a:srgbClr val="66CCFF"/>
          </a:solidFill>
          <a:ln cap="rnd">
            <a:solidFill>
              <a:schemeClr val="accent1"/>
            </a:solidFill>
          </a:ln>
        </p:spPr>
        <p:txBody>
          <a:bodyPr wrap="square" rtlCol="0">
            <a:spAutoFit/>
          </a:bodyPr>
          <a:lstStyle/>
          <a:p>
            <a:pPr algn="ctr"/>
            <a:r>
              <a:rPr lang="en-US" dirty="0"/>
              <a:t>Responding to Change</a:t>
            </a:r>
          </a:p>
        </p:txBody>
      </p:sp>
      <p:sp>
        <p:nvSpPr>
          <p:cNvPr id="9" name="TextBox 8">
            <a:extLst>
              <a:ext uri="{FF2B5EF4-FFF2-40B4-BE49-F238E27FC236}">
                <a16:creationId xmlns:a16="http://schemas.microsoft.com/office/drawing/2014/main" id="{7A4377E3-9DEE-4FC7-A7F8-B7072EC66F07}"/>
              </a:ext>
            </a:extLst>
          </p:cNvPr>
          <p:cNvSpPr txBox="1"/>
          <p:nvPr/>
        </p:nvSpPr>
        <p:spPr>
          <a:xfrm>
            <a:off x="1027661" y="5160216"/>
            <a:ext cx="3247293" cy="369332"/>
          </a:xfrm>
          <a:prstGeom prst="rect">
            <a:avLst/>
          </a:prstGeom>
          <a:solidFill>
            <a:srgbClr val="66CCFF"/>
          </a:solidFill>
          <a:ln cap="rnd">
            <a:solidFill>
              <a:schemeClr val="accent1"/>
            </a:solidFill>
          </a:ln>
        </p:spPr>
        <p:txBody>
          <a:bodyPr wrap="square" rtlCol="0">
            <a:spAutoFit/>
          </a:bodyPr>
          <a:lstStyle/>
          <a:p>
            <a:pPr algn="ctr"/>
            <a:r>
              <a:rPr lang="en-US" dirty="0"/>
              <a:t>Customer Collaboration</a:t>
            </a:r>
          </a:p>
        </p:txBody>
      </p:sp>
      <p:sp>
        <p:nvSpPr>
          <p:cNvPr id="11" name="TextBox 10">
            <a:extLst>
              <a:ext uri="{FF2B5EF4-FFF2-40B4-BE49-F238E27FC236}">
                <a16:creationId xmlns:a16="http://schemas.microsoft.com/office/drawing/2014/main" id="{E94F97D4-293D-4767-9AD5-FDE3663A7791}"/>
              </a:ext>
            </a:extLst>
          </p:cNvPr>
          <p:cNvSpPr txBox="1"/>
          <p:nvPr/>
        </p:nvSpPr>
        <p:spPr>
          <a:xfrm>
            <a:off x="6912493" y="1884385"/>
            <a:ext cx="3247293" cy="369332"/>
          </a:xfrm>
          <a:prstGeom prst="rect">
            <a:avLst/>
          </a:prstGeom>
          <a:solidFill>
            <a:schemeClr val="accent6">
              <a:lumMod val="60000"/>
              <a:lumOff val="40000"/>
            </a:schemeClr>
          </a:solidFill>
          <a:ln cap="rnd">
            <a:solidFill>
              <a:schemeClr val="accent1"/>
            </a:solidFill>
          </a:ln>
        </p:spPr>
        <p:txBody>
          <a:bodyPr wrap="square" rtlCol="0">
            <a:spAutoFit/>
          </a:bodyPr>
          <a:lstStyle/>
          <a:p>
            <a:pPr algn="ctr"/>
            <a:r>
              <a:rPr lang="en-US" dirty="0"/>
              <a:t>Process and Tools</a:t>
            </a:r>
          </a:p>
        </p:txBody>
      </p:sp>
      <p:sp>
        <p:nvSpPr>
          <p:cNvPr id="12" name="TextBox 11">
            <a:extLst>
              <a:ext uri="{FF2B5EF4-FFF2-40B4-BE49-F238E27FC236}">
                <a16:creationId xmlns:a16="http://schemas.microsoft.com/office/drawing/2014/main" id="{0E010163-DA31-4858-B43D-248BF9B65D4D}"/>
              </a:ext>
            </a:extLst>
          </p:cNvPr>
          <p:cNvSpPr txBox="1"/>
          <p:nvPr/>
        </p:nvSpPr>
        <p:spPr>
          <a:xfrm>
            <a:off x="6912492" y="2885716"/>
            <a:ext cx="3247293" cy="369332"/>
          </a:xfrm>
          <a:prstGeom prst="rect">
            <a:avLst/>
          </a:prstGeom>
          <a:solidFill>
            <a:schemeClr val="accent6">
              <a:lumMod val="60000"/>
              <a:lumOff val="40000"/>
            </a:schemeClr>
          </a:solidFill>
          <a:ln cap="rnd">
            <a:solidFill>
              <a:schemeClr val="accent1"/>
            </a:solidFill>
          </a:ln>
        </p:spPr>
        <p:txBody>
          <a:bodyPr wrap="square" rtlCol="0">
            <a:spAutoFit/>
          </a:bodyPr>
          <a:lstStyle/>
          <a:p>
            <a:pPr algn="ctr"/>
            <a:r>
              <a:rPr lang="en-US" dirty="0"/>
              <a:t>Comprehensive Documentation</a:t>
            </a:r>
          </a:p>
        </p:txBody>
      </p:sp>
      <p:sp>
        <p:nvSpPr>
          <p:cNvPr id="13" name="TextBox 12">
            <a:extLst>
              <a:ext uri="{FF2B5EF4-FFF2-40B4-BE49-F238E27FC236}">
                <a16:creationId xmlns:a16="http://schemas.microsoft.com/office/drawing/2014/main" id="{25BE5B17-F338-447F-96B9-164B8E1613A6}"/>
              </a:ext>
            </a:extLst>
          </p:cNvPr>
          <p:cNvSpPr txBox="1"/>
          <p:nvPr/>
        </p:nvSpPr>
        <p:spPr>
          <a:xfrm>
            <a:off x="6912491" y="4020550"/>
            <a:ext cx="3247293" cy="369332"/>
          </a:xfrm>
          <a:prstGeom prst="rect">
            <a:avLst/>
          </a:prstGeom>
          <a:solidFill>
            <a:schemeClr val="accent6">
              <a:lumMod val="60000"/>
              <a:lumOff val="40000"/>
            </a:schemeClr>
          </a:solidFill>
          <a:ln cap="rnd">
            <a:solidFill>
              <a:schemeClr val="accent1"/>
            </a:solidFill>
          </a:ln>
        </p:spPr>
        <p:txBody>
          <a:bodyPr wrap="square" rtlCol="0">
            <a:spAutoFit/>
          </a:bodyPr>
          <a:lstStyle/>
          <a:p>
            <a:pPr algn="ctr"/>
            <a:r>
              <a:rPr lang="en-US" dirty="0"/>
              <a:t>Following a Plan</a:t>
            </a:r>
          </a:p>
        </p:txBody>
      </p:sp>
      <p:sp>
        <p:nvSpPr>
          <p:cNvPr id="14" name="TextBox 13">
            <a:extLst>
              <a:ext uri="{FF2B5EF4-FFF2-40B4-BE49-F238E27FC236}">
                <a16:creationId xmlns:a16="http://schemas.microsoft.com/office/drawing/2014/main" id="{E8638BA0-46AB-460E-AA8B-DC74FD65981E}"/>
              </a:ext>
            </a:extLst>
          </p:cNvPr>
          <p:cNvSpPr txBox="1"/>
          <p:nvPr/>
        </p:nvSpPr>
        <p:spPr>
          <a:xfrm>
            <a:off x="6912491" y="5160333"/>
            <a:ext cx="3247293" cy="369332"/>
          </a:xfrm>
          <a:prstGeom prst="rect">
            <a:avLst/>
          </a:prstGeom>
          <a:solidFill>
            <a:schemeClr val="accent6">
              <a:lumMod val="60000"/>
              <a:lumOff val="40000"/>
            </a:schemeClr>
          </a:solidFill>
          <a:ln cap="rnd">
            <a:solidFill>
              <a:schemeClr val="accent1"/>
            </a:solidFill>
          </a:ln>
        </p:spPr>
        <p:txBody>
          <a:bodyPr wrap="square" rtlCol="0">
            <a:spAutoFit/>
          </a:bodyPr>
          <a:lstStyle/>
          <a:p>
            <a:pPr algn="ctr"/>
            <a:r>
              <a:rPr lang="en-US" dirty="0"/>
              <a:t>Contract Negotiation</a:t>
            </a:r>
          </a:p>
        </p:txBody>
      </p:sp>
      <p:sp>
        <p:nvSpPr>
          <p:cNvPr id="15" name="TextBox 14">
            <a:extLst>
              <a:ext uri="{FF2B5EF4-FFF2-40B4-BE49-F238E27FC236}">
                <a16:creationId xmlns:a16="http://schemas.microsoft.com/office/drawing/2014/main" id="{4F281B48-A3EF-4B00-9280-BCE373F4FFD4}"/>
              </a:ext>
            </a:extLst>
          </p:cNvPr>
          <p:cNvSpPr txBox="1"/>
          <p:nvPr/>
        </p:nvSpPr>
        <p:spPr>
          <a:xfrm>
            <a:off x="5587200" y="1823714"/>
            <a:ext cx="1116493" cy="400110"/>
          </a:xfrm>
          <a:prstGeom prst="rect">
            <a:avLst/>
          </a:prstGeom>
          <a:noFill/>
          <a:ln cap="rnd">
            <a:noFill/>
          </a:ln>
        </p:spPr>
        <p:txBody>
          <a:bodyPr wrap="square" rtlCol="0">
            <a:spAutoFit/>
          </a:bodyPr>
          <a:lstStyle/>
          <a:p>
            <a:pPr algn="ctr"/>
            <a:r>
              <a:rPr lang="en-US" sz="2000" b="1" dirty="0"/>
              <a:t>Over</a:t>
            </a:r>
          </a:p>
        </p:txBody>
      </p:sp>
      <p:pic>
        <p:nvPicPr>
          <p:cNvPr id="16" name="Picture 15">
            <a:extLst>
              <a:ext uri="{FF2B5EF4-FFF2-40B4-BE49-F238E27FC236}">
                <a16:creationId xmlns:a16="http://schemas.microsoft.com/office/drawing/2014/main" id="{9205359D-A07C-4821-B78E-40FBC3730328}"/>
              </a:ext>
            </a:extLst>
          </p:cNvPr>
          <p:cNvPicPr>
            <a:picLocks noChangeAspect="1"/>
          </p:cNvPicPr>
          <p:nvPr/>
        </p:nvPicPr>
        <p:blipFill>
          <a:blip r:embed="rId2">
            <a:duotone>
              <a:schemeClr val="accent2">
                <a:shade val="45000"/>
                <a:satMod val="135000"/>
              </a:schemeClr>
              <a:prstClr val="white"/>
            </a:duotone>
          </a:blip>
          <a:stretch>
            <a:fillRect/>
          </a:stretch>
        </p:blipFill>
        <p:spPr>
          <a:xfrm>
            <a:off x="4698296" y="1700369"/>
            <a:ext cx="738788" cy="646800"/>
          </a:xfrm>
          <a:prstGeom prst="rect">
            <a:avLst/>
          </a:prstGeom>
        </p:spPr>
      </p:pic>
      <p:sp>
        <p:nvSpPr>
          <p:cNvPr id="17" name="TextBox 16">
            <a:extLst>
              <a:ext uri="{FF2B5EF4-FFF2-40B4-BE49-F238E27FC236}">
                <a16:creationId xmlns:a16="http://schemas.microsoft.com/office/drawing/2014/main" id="{2CDDF796-DC1A-49DA-856D-D3E5F0F55B79}"/>
              </a:ext>
            </a:extLst>
          </p:cNvPr>
          <p:cNvSpPr txBox="1"/>
          <p:nvPr/>
        </p:nvSpPr>
        <p:spPr>
          <a:xfrm>
            <a:off x="5587200" y="2885716"/>
            <a:ext cx="1116493" cy="400110"/>
          </a:xfrm>
          <a:prstGeom prst="rect">
            <a:avLst/>
          </a:prstGeom>
          <a:noFill/>
          <a:ln cap="rnd">
            <a:noFill/>
          </a:ln>
        </p:spPr>
        <p:txBody>
          <a:bodyPr wrap="square" rtlCol="0">
            <a:spAutoFit/>
          </a:bodyPr>
          <a:lstStyle/>
          <a:p>
            <a:pPr algn="ctr"/>
            <a:r>
              <a:rPr lang="en-US" sz="2000" b="1" dirty="0"/>
              <a:t>Over</a:t>
            </a:r>
          </a:p>
        </p:txBody>
      </p:sp>
      <p:pic>
        <p:nvPicPr>
          <p:cNvPr id="18" name="Picture 17">
            <a:extLst>
              <a:ext uri="{FF2B5EF4-FFF2-40B4-BE49-F238E27FC236}">
                <a16:creationId xmlns:a16="http://schemas.microsoft.com/office/drawing/2014/main" id="{7B49144C-55B4-4DDE-8C54-0C09CA98BC0D}"/>
              </a:ext>
            </a:extLst>
          </p:cNvPr>
          <p:cNvPicPr>
            <a:picLocks noChangeAspect="1"/>
          </p:cNvPicPr>
          <p:nvPr/>
        </p:nvPicPr>
        <p:blipFill>
          <a:blip r:embed="rId2">
            <a:duotone>
              <a:schemeClr val="accent2">
                <a:shade val="45000"/>
                <a:satMod val="135000"/>
              </a:schemeClr>
              <a:prstClr val="white"/>
            </a:duotone>
          </a:blip>
          <a:stretch>
            <a:fillRect/>
          </a:stretch>
        </p:blipFill>
        <p:spPr>
          <a:xfrm>
            <a:off x="4698296" y="2762371"/>
            <a:ext cx="738788" cy="646800"/>
          </a:xfrm>
          <a:prstGeom prst="rect">
            <a:avLst/>
          </a:prstGeom>
        </p:spPr>
      </p:pic>
      <p:sp>
        <p:nvSpPr>
          <p:cNvPr id="19" name="TextBox 18">
            <a:extLst>
              <a:ext uri="{FF2B5EF4-FFF2-40B4-BE49-F238E27FC236}">
                <a16:creationId xmlns:a16="http://schemas.microsoft.com/office/drawing/2014/main" id="{6875FEAD-F55F-4632-84AD-5E6B83E6ED50}"/>
              </a:ext>
            </a:extLst>
          </p:cNvPr>
          <p:cNvSpPr txBox="1"/>
          <p:nvPr/>
        </p:nvSpPr>
        <p:spPr>
          <a:xfrm>
            <a:off x="5587200" y="4065408"/>
            <a:ext cx="1116493" cy="400110"/>
          </a:xfrm>
          <a:prstGeom prst="rect">
            <a:avLst/>
          </a:prstGeom>
          <a:noFill/>
          <a:ln cap="rnd">
            <a:noFill/>
          </a:ln>
        </p:spPr>
        <p:txBody>
          <a:bodyPr wrap="square" rtlCol="0">
            <a:spAutoFit/>
          </a:bodyPr>
          <a:lstStyle/>
          <a:p>
            <a:pPr algn="ctr"/>
            <a:r>
              <a:rPr lang="en-US" sz="2000" b="1" dirty="0"/>
              <a:t>Over</a:t>
            </a:r>
          </a:p>
        </p:txBody>
      </p:sp>
      <p:pic>
        <p:nvPicPr>
          <p:cNvPr id="20" name="Picture 19">
            <a:extLst>
              <a:ext uri="{FF2B5EF4-FFF2-40B4-BE49-F238E27FC236}">
                <a16:creationId xmlns:a16="http://schemas.microsoft.com/office/drawing/2014/main" id="{88297CE8-D6E6-4F09-A2C4-094E84C86962}"/>
              </a:ext>
            </a:extLst>
          </p:cNvPr>
          <p:cNvPicPr>
            <a:picLocks noChangeAspect="1"/>
          </p:cNvPicPr>
          <p:nvPr/>
        </p:nvPicPr>
        <p:blipFill>
          <a:blip r:embed="rId2">
            <a:duotone>
              <a:schemeClr val="accent2">
                <a:shade val="45000"/>
                <a:satMod val="135000"/>
              </a:schemeClr>
              <a:prstClr val="white"/>
            </a:duotone>
          </a:blip>
          <a:stretch>
            <a:fillRect/>
          </a:stretch>
        </p:blipFill>
        <p:spPr>
          <a:xfrm>
            <a:off x="4698296" y="3942063"/>
            <a:ext cx="738788" cy="646800"/>
          </a:xfrm>
          <a:prstGeom prst="rect">
            <a:avLst/>
          </a:prstGeom>
        </p:spPr>
      </p:pic>
      <p:sp>
        <p:nvSpPr>
          <p:cNvPr id="21" name="TextBox 20">
            <a:extLst>
              <a:ext uri="{FF2B5EF4-FFF2-40B4-BE49-F238E27FC236}">
                <a16:creationId xmlns:a16="http://schemas.microsoft.com/office/drawing/2014/main" id="{E6591AAC-EA42-49E3-994D-AD377D8D3591}"/>
              </a:ext>
            </a:extLst>
          </p:cNvPr>
          <p:cNvSpPr txBox="1"/>
          <p:nvPr/>
        </p:nvSpPr>
        <p:spPr>
          <a:xfrm>
            <a:off x="5587200" y="5097503"/>
            <a:ext cx="1116493" cy="400110"/>
          </a:xfrm>
          <a:prstGeom prst="rect">
            <a:avLst/>
          </a:prstGeom>
          <a:noFill/>
          <a:ln cap="rnd">
            <a:noFill/>
          </a:ln>
        </p:spPr>
        <p:txBody>
          <a:bodyPr wrap="square" rtlCol="0">
            <a:spAutoFit/>
          </a:bodyPr>
          <a:lstStyle/>
          <a:p>
            <a:pPr algn="ctr"/>
            <a:r>
              <a:rPr lang="en-US" sz="2000" b="1" dirty="0"/>
              <a:t>Over</a:t>
            </a:r>
          </a:p>
        </p:txBody>
      </p:sp>
      <p:pic>
        <p:nvPicPr>
          <p:cNvPr id="22" name="Picture 21">
            <a:extLst>
              <a:ext uri="{FF2B5EF4-FFF2-40B4-BE49-F238E27FC236}">
                <a16:creationId xmlns:a16="http://schemas.microsoft.com/office/drawing/2014/main" id="{175CF38B-30A2-405B-8FF8-B64C83F34D53}"/>
              </a:ext>
            </a:extLst>
          </p:cNvPr>
          <p:cNvPicPr>
            <a:picLocks noChangeAspect="1"/>
          </p:cNvPicPr>
          <p:nvPr/>
        </p:nvPicPr>
        <p:blipFill>
          <a:blip r:embed="rId2">
            <a:duotone>
              <a:schemeClr val="accent2">
                <a:shade val="45000"/>
                <a:satMod val="135000"/>
              </a:schemeClr>
              <a:prstClr val="white"/>
            </a:duotone>
          </a:blip>
          <a:stretch>
            <a:fillRect/>
          </a:stretch>
        </p:blipFill>
        <p:spPr>
          <a:xfrm>
            <a:off x="4698296" y="4974158"/>
            <a:ext cx="738788" cy="646800"/>
          </a:xfrm>
          <a:prstGeom prst="rect">
            <a:avLst/>
          </a:prstGeom>
        </p:spPr>
      </p:pic>
    </p:spTree>
    <p:extLst>
      <p:ext uri="{BB962C8B-B14F-4D97-AF65-F5344CB8AC3E}">
        <p14:creationId xmlns:p14="http://schemas.microsoft.com/office/powerpoint/2010/main" val="1657455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AC39-D2DD-42D1-9A83-590F3C18D616}"/>
              </a:ext>
            </a:extLst>
          </p:cNvPr>
          <p:cNvSpPr>
            <a:spLocks noGrp="1"/>
          </p:cNvSpPr>
          <p:nvPr>
            <p:ph type="title"/>
          </p:nvPr>
        </p:nvSpPr>
        <p:spPr/>
        <p:txBody>
          <a:bodyPr/>
          <a:lstStyle/>
          <a:p>
            <a:r>
              <a:rPr lang="en-US" dirty="0"/>
              <a:t>12 Principles – More Software Words</a:t>
            </a:r>
          </a:p>
        </p:txBody>
      </p:sp>
      <p:pic>
        <p:nvPicPr>
          <p:cNvPr id="8" name="Picture 7">
            <a:extLst>
              <a:ext uri="{FF2B5EF4-FFF2-40B4-BE49-F238E27FC236}">
                <a16:creationId xmlns:a16="http://schemas.microsoft.com/office/drawing/2014/main" id="{C3E82E10-303D-448C-A7F8-A81E0947BDE2}"/>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838200" y="1507062"/>
            <a:ext cx="8711381" cy="4866069"/>
          </a:xfrm>
          <a:prstGeom prst="rect">
            <a:avLst/>
          </a:prstGeom>
        </p:spPr>
      </p:pic>
      <p:grpSp>
        <p:nvGrpSpPr>
          <p:cNvPr id="21" name="Group 20">
            <a:extLst>
              <a:ext uri="{FF2B5EF4-FFF2-40B4-BE49-F238E27FC236}">
                <a16:creationId xmlns:a16="http://schemas.microsoft.com/office/drawing/2014/main" id="{64D73B50-7090-41C3-801E-85BC105E469E}"/>
              </a:ext>
            </a:extLst>
          </p:cNvPr>
          <p:cNvGrpSpPr/>
          <p:nvPr/>
        </p:nvGrpSpPr>
        <p:grpSpPr>
          <a:xfrm>
            <a:off x="9657436" y="172131"/>
            <a:ext cx="2502370" cy="2410165"/>
            <a:chOff x="9603006" y="172131"/>
            <a:chExt cx="2502370" cy="2410165"/>
          </a:xfrm>
        </p:grpSpPr>
        <p:sp>
          <p:nvSpPr>
            <p:cNvPr id="11" name="Thought Bubble: Cloud 10">
              <a:extLst>
                <a:ext uri="{FF2B5EF4-FFF2-40B4-BE49-F238E27FC236}">
                  <a16:creationId xmlns:a16="http://schemas.microsoft.com/office/drawing/2014/main" id="{9F3B2802-B2AC-4532-BD77-B5ECA6D11B88}"/>
                </a:ext>
              </a:extLst>
            </p:cNvPr>
            <p:cNvSpPr/>
            <p:nvPr/>
          </p:nvSpPr>
          <p:spPr>
            <a:xfrm flipH="1">
              <a:off x="9603006" y="172131"/>
              <a:ext cx="1750794" cy="1518557"/>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Be Agile?</a:t>
              </a:r>
            </a:p>
            <a:p>
              <a:pPr algn="ctr"/>
              <a:r>
                <a:rPr lang="en-US" dirty="0"/>
                <a:t>Agile Mindset?</a:t>
              </a:r>
            </a:p>
          </p:txBody>
        </p:sp>
        <p:pic>
          <p:nvPicPr>
            <p:cNvPr id="17" name="Picture 16">
              <a:extLst>
                <a:ext uri="{FF2B5EF4-FFF2-40B4-BE49-F238E27FC236}">
                  <a16:creationId xmlns:a16="http://schemas.microsoft.com/office/drawing/2014/main" id="{9427AD05-8C8F-4547-A25A-4DC3AA96068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95134" y="1372054"/>
              <a:ext cx="1210242" cy="1210242"/>
            </a:xfrm>
            <a:prstGeom prst="rect">
              <a:avLst/>
            </a:prstGeom>
          </p:spPr>
        </p:pic>
      </p:grpSp>
      <p:grpSp>
        <p:nvGrpSpPr>
          <p:cNvPr id="20" name="Group 19">
            <a:extLst>
              <a:ext uri="{FF2B5EF4-FFF2-40B4-BE49-F238E27FC236}">
                <a16:creationId xmlns:a16="http://schemas.microsoft.com/office/drawing/2014/main" id="{AD21B0E9-8DBE-46AC-8EC2-84E20A6AE91A}"/>
              </a:ext>
            </a:extLst>
          </p:cNvPr>
          <p:cNvGrpSpPr/>
          <p:nvPr/>
        </p:nvGrpSpPr>
        <p:grpSpPr>
          <a:xfrm>
            <a:off x="9657436" y="3429000"/>
            <a:ext cx="2502370" cy="2410165"/>
            <a:chOff x="9689630" y="3429000"/>
            <a:chExt cx="2502370" cy="2410165"/>
          </a:xfrm>
        </p:grpSpPr>
        <p:sp>
          <p:nvSpPr>
            <p:cNvPr id="18" name="Thought Bubble: Cloud 17">
              <a:extLst>
                <a:ext uri="{FF2B5EF4-FFF2-40B4-BE49-F238E27FC236}">
                  <a16:creationId xmlns:a16="http://schemas.microsoft.com/office/drawing/2014/main" id="{C708F971-9D73-4F60-929B-6CC7C3E2C6B9}"/>
                </a:ext>
              </a:extLst>
            </p:cNvPr>
            <p:cNvSpPr/>
            <p:nvPr/>
          </p:nvSpPr>
          <p:spPr>
            <a:xfrm flipH="1">
              <a:off x="9689630" y="3429000"/>
              <a:ext cx="1750794" cy="1518557"/>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Practices? Tools?</a:t>
              </a:r>
            </a:p>
          </p:txBody>
        </p:sp>
        <p:pic>
          <p:nvPicPr>
            <p:cNvPr id="19" name="Picture 18">
              <a:extLst>
                <a:ext uri="{FF2B5EF4-FFF2-40B4-BE49-F238E27FC236}">
                  <a16:creationId xmlns:a16="http://schemas.microsoft.com/office/drawing/2014/main" id="{65BA57F7-6EDA-4E7A-9904-29BBC07C75E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81758" y="4628923"/>
              <a:ext cx="1210242" cy="1210242"/>
            </a:xfrm>
            <a:prstGeom prst="rect">
              <a:avLst/>
            </a:prstGeom>
          </p:spPr>
        </p:pic>
      </p:grpSp>
    </p:spTree>
    <p:extLst>
      <p:ext uri="{BB962C8B-B14F-4D97-AF65-F5344CB8AC3E}">
        <p14:creationId xmlns:p14="http://schemas.microsoft.com/office/powerpoint/2010/main" val="390562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0A5E-142A-4757-BE37-5E6BCFE246A3}"/>
              </a:ext>
            </a:extLst>
          </p:cNvPr>
          <p:cNvSpPr>
            <a:spLocks noGrp="1"/>
          </p:cNvSpPr>
          <p:nvPr>
            <p:ph type="title"/>
          </p:nvPr>
        </p:nvSpPr>
        <p:spPr/>
        <p:txBody>
          <a:bodyPr/>
          <a:lstStyle/>
          <a:p>
            <a:pPr algn="ctr"/>
            <a:r>
              <a:rPr lang="en-US" dirty="0"/>
              <a:t>Stop Thinking Agile is Just for Software</a:t>
            </a:r>
          </a:p>
        </p:txBody>
      </p:sp>
      <p:pic>
        <p:nvPicPr>
          <p:cNvPr id="6" name="Picture 5">
            <a:extLst>
              <a:ext uri="{FF2B5EF4-FFF2-40B4-BE49-F238E27FC236}">
                <a16:creationId xmlns:a16="http://schemas.microsoft.com/office/drawing/2014/main" id="{D3AD2689-64E3-49F7-9695-24F4437AB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912" y="1693912"/>
            <a:ext cx="3470176" cy="3470176"/>
          </a:xfrm>
          <a:prstGeom prst="rect">
            <a:avLst/>
          </a:prstGeom>
        </p:spPr>
      </p:pic>
    </p:spTree>
    <p:extLst>
      <p:ext uri="{BB962C8B-B14F-4D97-AF65-F5344CB8AC3E}">
        <p14:creationId xmlns:p14="http://schemas.microsoft.com/office/powerpoint/2010/main" val="336361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FBE8C-448B-422F-B08D-A3D4F9AA2987}"/>
              </a:ext>
            </a:extLst>
          </p:cNvPr>
          <p:cNvSpPr>
            <a:spLocks noGrp="1"/>
          </p:cNvSpPr>
          <p:nvPr>
            <p:ph type="title"/>
          </p:nvPr>
        </p:nvSpPr>
        <p:spPr/>
        <p:txBody>
          <a:bodyPr>
            <a:normAutofit/>
          </a:bodyPr>
          <a:lstStyle/>
          <a:p>
            <a:r>
              <a:rPr lang="en-US" dirty="0"/>
              <a:t>Bring It To The Business</a:t>
            </a:r>
          </a:p>
        </p:txBody>
      </p:sp>
      <p:pic>
        <p:nvPicPr>
          <p:cNvPr id="5" name="Picture 4">
            <a:extLst>
              <a:ext uri="{FF2B5EF4-FFF2-40B4-BE49-F238E27FC236}">
                <a16:creationId xmlns:a16="http://schemas.microsoft.com/office/drawing/2014/main" id="{D4974529-EB5F-4FD4-909B-319C7B17B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1071" y="1639572"/>
            <a:ext cx="6757114" cy="4505804"/>
          </a:xfrm>
          <a:prstGeom prst="rect">
            <a:avLst/>
          </a:prstGeom>
        </p:spPr>
      </p:pic>
      <p:grpSp>
        <p:nvGrpSpPr>
          <p:cNvPr id="12" name="Group 11">
            <a:extLst>
              <a:ext uri="{FF2B5EF4-FFF2-40B4-BE49-F238E27FC236}">
                <a16:creationId xmlns:a16="http://schemas.microsoft.com/office/drawing/2014/main" id="{0A48B800-8CD3-4781-A812-F65C1747AB66}"/>
              </a:ext>
            </a:extLst>
          </p:cNvPr>
          <p:cNvGrpSpPr/>
          <p:nvPr/>
        </p:nvGrpSpPr>
        <p:grpSpPr>
          <a:xfrm>
            <a:off x="9689630" y="204788"/>
            <a:ext cx="2502370" cy="2410165"/>
            <a:chOff x="9603006" y="172131"/>
            <a:chExt cx="2502370" cy="2410165"/>
          </a:xfrm>
        </p:grpSpPr>
        <p:sp>
          <p:nvSpPr>
            <p:cNvPr id="8" name="Thought Bubble: Cloud 7">
              <a:extLst>
                <a:ext uri="{FF2B5EF4-FFF2-40B4-BE49-F238E27FC236}">
                  <a16:creationId xmlns:a16="http://schemas.microsoft.com/office/drawing/2014/main" id="{53762C4C-7E27-443B-AA67-7AB300040CE2}"/>
                </a:ext>
              </a:extLst>
            </p:cNvPr>
            <p:cNvSpPr/>
            <p:nvPr/>
          </p:nvSpPr>
          <p:spPr>
            <a:xfrm flipH="1">
              <a:off x="9603006" y="172131"/>
              <a:ext cx="1750794" cy="1518557"/>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Anyone do this already?</a:t>
              </a:r>
            </a:p>
          </p:txBody>
        </p:sp>
        <p:pic>
          <p:nvPicPr>
            <p:cNvPr id="9" name="Picture 8">
              <a:extLst>
                <a:ext uri="{FF2B5EF4-FFF2-40B4-BE49-F238E27FC236}">
                  <a16:creationId xmlns:a16="http://schemas.microsoft.com/office/drawing/2014/main" id="{4BC46435-6834-49E7-8789-861F170EE0F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95134" y="1372054"/>
              <a:ext cx="1210242" cy="1210242"/>
            </a:xfrm>
            <a:prstGeom prst="rect">
              <a:avLst/>
            </a:prstGeom>
          </p:spPr>
        </p:pic>
      </p:grpSp>
      <p:grpSp>
        <p:nvGrpSpPr>
          <p:cNvPr id="13" name="Group 12">
            <a:extLst>
              <a:ext uri="{FF2B5EF4-FFF2-40B4-BE49-F238E27FC236}">
                <a16:creationId xmlns:a16="http://schemas.microsoft.com/office/drawing/2014/main" id="{9F3645DD-CC47-42E5-A01F-561661CB6699}"/>
              </a:ext>
            </a:extLst>
          </p:cNvPr>
          <p:cNvGrpSpPr/>
          <p:nvPr/>
        </p:nvGrpSpPr>
        <p:grpSpPr>
          <a:xfrm>
            <a:off x="9689630" y="3429000"/>
            <a:ext cx="2502370" cy="2410165"/>
            <a:chOff x="9689630" y="3429000"/>
            <a:chExt cx="2502370" cy="2410165"/>
          </a:xfrm>
        </p:grpSpPr>
        <p:sp>
          <p:nvSpPr>
            <p:cNvPr id="10" name="Thought Bubble: Cloud 9">
              <a:extLst>
                <a:ext uri="{FF2B5EF4-FFF2-40B4-BE49-F238E27FC236}">
                  <a16:creationId xmlns:a16="http://schemas.microsoft.com/office/drawing/2014/main" id="{8C7C9529-EC82-4B11-BC98-358685296550}"/>
                </a:ext>
              </a:extLst>
            </p:cNvPr>
            <p:cNvSpPr/>
            <p:nvPr/>
          </p:nvSpPr>
          <p:spPr>
            <a:xfrm flipH="1">
              <a:off x="9689630" y="3429000"/>
              <a:ext cx="1750794" cy="1518557"/>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Examples of how?</a:t>
              </a:r>
            </a:p>
          </p:txBody>
        </p:sp>
        <p:pic>
          <p:nvPicPr>
            <p:cNvPr id="11" name="Picture 10">
              <a:extLst>
                <a:ext uri="{FF2B5EF4-FFF2-40B4-BE49-F238E27FC236}">
                  <a16:creationId xmlns:a16="http://schemas.microsoft.com/office/drawing/2014/main" id="{82479952-2181-44D7-88F3-F29822CCA1C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81758" y="4628923"/>
              <a:ext cx="1210242" cy="1210242"/>
            </a:xfrm>
            <a:prstGeom prst="rect">
              <a:avLst/>
            </a:prstGeom>
          </p:spPr>
        </p:pic>
      </p:grpSp>
    </p:spTree>
    <p:extLst>
      <p:ext uri="{BB962C8B-B14F-4D97-AF65-F5344CB8AC3E}">
        <p14:creationId xmlns:p14="http://schemas.microsoft.com/office/powerpoint/2010/main" val="157204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63C56-E174-4E2C-8A67-6E1EB0E8D582}"/>
              </a:ext>
            </a:extLst>
          </p:cNvPr>
          <p:cNvSpPr>
            <a:spLocks noGrp="1"/>
          </p:cNvSpPr>
          <p:nvPr>
            <p:ph type="title"/>
          </p:nvPr>
        </p:nvSpPr>
        <p:spPr/>
        <p:txBody>
          <a:bodyPr/>
          <a:lstStyle/>
          <a:p>
            <a:r>
              <a:rPr lang="en-US" dirty="0"/>
              <a:t>Even Your Home!</a:t>
            </a:r>
          </a:p>
        </p:txBody>
      </p:sp>
      <p:pic>
        <p:nvPicPr>
          <p:cNvPr id="5" name="Content Placeholder 4">
            <a:extLst>
              <a:ext uri="{FF2B5EF4-FFF2-40B4-BE49-F238E27FC236}">
                <a16:creationId xmlns:a16="http://schemas.microsoft.com/office/drawing/2014/main" id="{21632E13-7C37-47F7-A7D4-F6C492319D2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644426" y="0"/>
            <a:ext cx="3805860" cy="6548284"/>
          </a:xfrm>
        </p:spPr>
      </p:pic>
      <p:sp>
        <p:nvSpPr>
          <p:cNvPr id="8" name="TextBox 7">
            <a:extLst>
              <a:ext uri="{FF2B5EF4-FFF2-40B4-BE49-F238E27FC236}">
                <a16:creationId xmlns:a16="http://schemas.microsoft.com/office/drawing/2014/main" id="{28F56E77-2C30-4618-8DC5-3FC5860BEEE1}"/>
              </a:ext>
            </a:extLst>
          </p:cNvPr>
          <p:cNvSpPr txBox="1"/>
          <p:nvPr/>
        </p:nvSpPr>
        <p:spPr>
          <a:xfrm>
            <a:off x="838200" y="2990227"/>
            <a:ext cx="5664358" cy="86793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lvl="1"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…but let’s just focus on the business for this session</a:t>
            </a:r>
          </a:p>
        </p:txBody>
      </p:sp>
    </p:spTree>
    <p:extLst>
      <p:ext uri="{BB962C8B-B14F-4D97-AF65-F5344CB8AC3E}">
        <p14:creationId xmlns:p14="http://schemas.microsoft.com/office/powerpoint/2010/main" val="2397910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BB04-49D5-4F6C-BB71-D798822A0881}"/>
              </a:ext>
            </a:extLst>
          </p:cNvPr>
          <p:cNvSpPr>
            <a:spLocks noGrp="1"/>
          </p:cNvSpPr>
          <p:nvPr>
            <p:ph type="title"/>
          </p:nvPr>
        </p:nvSpPr>
        <p:spPr/>
        <p:txBody>
          <a:bodyPr/>
          <a:lstStyle/>
          <a:p>
            <a:r>
              <a:rPr lang="en-US" dirty="0"/>
              <a:t>Crossing That Bridge</a:t>
            </a:r>
          </a:p>
        </p:txBody>
      </p:sp>
      <p:sp>
        <p:nvSpPr>
          <p:cNvPr id="3" name="Content Placeholder 2">
            <a:extLst>
              <a:ext uri="{FF2B5EF4-FFF2-40B4-BE49-F238E27FC236}">
                <a16:creationId xmlns:a16="http://schemas.microsoft.com/office/drawing/2014/main" id="{286F581D-F3FF-4AF3-86E9-EAAB901C72CE}"/>
              </a:ext>
            </a:extLst>
          </p:cNvPr>
          <p:cNvSpPr>
            <a:spLocks noGrp="1"/>
          </p:cNvSpPr>
          <p:nvPr>
            <p:ph idx="1"/>
          </p:nvPr>
        </p:nvSpPr>
        <p:spPr>
          <a:xfrm>
            <a:off x="767443" y="1836511"/>
            <a:ext cx="10515600" cy="4351338"/>
          </a:xfrm>
        </p:spPr>
        <p:txBody>
          <a:bodyPr>
            <a:normAutofit/>
          </a:bodyPr>
          <a:lstStyle/>
          <a:p>
            <a:r>
              <a:rPr lang="en-US" dirty="0"/>
              <a:t>A value-driven, data-driven focus</a:t>
            </a:r>
          </a:p>
          <a:p>
            <a:r>
              <a:rPr lang="en-US" dirty="0"/>
              <a:t>Frequent touchpoints and collaboration</a:t>
            </a:r>
          </a:p>
          <a:p>
            <a:r>
              <a:rPr lang="en-US" dirty="0"/>
              <a:t>Visibility, transparency, and awareness</a:t>
            </a:r>
          </a:p>
          <a:p>
            <a:r>
              <a:rPr lang="en-US" dirty="0"/>
              <a:t>Cross-functional mission-aligned teams</a:t>
            </a:r>
          </a:p>
          <a:p>
            <a:r>
              <a:rPr lang="en-US" dirty="0"/>
              <a:t>Agile roles to enable the right behaviors</a:t>
            </a:r>
          </a:p>
          <a:p>
            <a:r>
              <a:rPr lang="en-US" dirty="0"/>
              <a:t>Fast feedback and continuous improvement</a:t>
            </a:r>
          </a:p>
          <a:p>
            <a:r>
              <a:rPr lang="en-US" dirty="0"/>
              <a:t>Agile Mindset</a:t>
            </a:r>
          </a:p>
          <a:p>
            <a:r>
              <a:rPr lang="en-US" dirty="0"/>
              <a:t>Corporate DevOps</a:t>
            </a:r>
          </a:p>
          <a:p>
            <a:endParaRPr lang="en-US" dirty="0"/>
          </a:p>
        </p:txBody>
      </p:sp>
      <p:pic>
        <p:nvPicPr>
          <p:cNvPr id="6" name="Picture 5">
            <a:extLst>
              <a:ext uri="{FF2B5EF4-FFF2-40B4-BE49-F238E27FC236}">
                <a16:creationId xmlns:a16="http://schemas.microsoft.com/office/drawing/2014/main" id="{C4A4F8A9-15B3-40C5-85E7-76572B64FCB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43087" y="1260248"/>
            <a:ext cx="4878632" cy="4203928"/>
          </a:xfrm>
          <a:prstGeom prst="rect">
            <a:avLst/>
          </a:prstGeom>
        </p:spPr>
      </p:pic>
    </p:spTree>
    <p:extLst>
      <p:ext uri="{BB962C8B-B14F-4D97-AF65-F5344CB8AC3E}">
        <p14:creationId xmlns:p14="http://schemas.microsoft.com/office/powerpoint/2010/main" val="2779704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4569</TotalTime>
  <Words>2621</Words>
  <Application>Microsoft Office PowerPoint</Application>
  <PresentationFormat>Widescreen</PresentationFormat>
  <Paragraphs>343</Paragraphs>
  <Slides>31</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Rounded MT Bold</vt:lpstr>
      <vt:lpstr>Calibri</vt:lpstr>
      <vt:lpstr>Calibri Light</vt:lpstr>
      <vt:lpstr>Georgia</vt:lpstr>
      <vt:lpstr>MV Boli</vt:lpstr>
      <vt:lpstr>Office Theme</vt:lpstr>
      <vt:lpstr>Agile FTW!</vt:lpstr>
      <vt:lpstr>PowerPoint Presentation</vt:lpstr>
      <vt:lpstr>Agile – Created by Software People</vt:lpstr>
      <vt:lpstr>4 Values - Software Words</vt:lpstr>
      <vt:lpstr>12 Principles – More Software Words</vt:lpstr>
      <vt:lpstr>Stop Thinking Agile is Just for Software</vt:lpstr>
      <vt:lpstr>Bring It To The Business</vt:lpstr>
      <vt:lpstr>Even Your Home!</vt:lpstr>
      <vt:lpstr>Crossing That Bridge</vt:lpstr>
      <vt:lpstr>Corporate Strategic Planning Initiative</vt:lpstr>
      <vt:lpstr>Top Down Champions – BACon 2017</vt:lpstr>
      <vt:lpstr>Shaping Ideas Into Value-aligned Initiatives</vt:lpstr>
      <vt:lpstr>Strategic Planning Offsite</vt:lpstr>
      <vt:lpstr>Execute on the Strategic Plan</vt:lpstr>
      <vt:lpstr>Benefits and Outcomes</vt:lpstr>
      <vt:lpstr>Connecting the Company</vt:lpstr>
      <vt:lpstr>Round 2: Customer Intimacy and Psychological Safety</vt:lpstr>
      <vt:lpstr>Let’s Talk A Bit More About the Practices and Behaviors Themselves</vt:lpstr>
      <vt:lpstr>Value-driven Focus</vt:lpstr>
      <vt:lpstr>Frequent Touchpoints and Collaboration</vt:lpstr>
      <vt:lpstr>Visibility, Transparency, and Awareness</vt:lpstr>
      <vt:lpstr>Cross-Functional Mission Aligned Teams</vt:lpstr>
      <vt:lpstr>Agile Roles to Enable the Right Behaviors</vt:lpstr>
      <vt:lpstr>Fast Feedback and Continuous Improvement</vt:lpstr>
      <vt:lpstr>Mindset</vt:lpstr>
      <vt:lpstr>“Corporate DevOps” - Mindset</vt:lpstr>
      <vt:lpstr>“Corporate DevOps” – Technology Practices</vt:lpstr>
      <vt:lpstr>“Corporate DevOps” - ChatOps</vt:lpstr>
      <vt:lpstr>Business Agility Benefits</vt:lpstr>
      <vt:lpstr>Wrapping it Up</vt:lpstr>
      <vt:lpstr>Questions?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Hughes</dc:creator>
  <cp:lastModifiedBy>John Hughes</cp:lastModifiedBy>
  <cp:revision>129</cp:revision>
  <dcterms:created xsi:type="dcterms:W3CDTF">2018-07-09T14:05:39Z</dcterms:created>
  <dcterms:modified xsi:type="dcterms:W3CDTF">2018-07-13T14:31:51Z</dcterms:modified>
</cp:coreProperties>
</file>